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sldIdLst>
    <p:sldId id="256" r:id="rId2"/>
    <p:sldId id="258" r:id="rId3"/>
    <p:sldId id="276" r:id="rId4"/>
    <p:sldId id="277" r:id="rId5"/>
    <p:sldId id="257" r:id="rId6"/>
    <p:sldId id="259" r:id="rId7"/>
    <p:sldId id="260" r:id="rId8"/>
    <p:sldId id="261" r:id="rId9"/>
    <p:sldId id="262" r:id="rId10"/>
    <p:sldId id="263" r:id="rId11"/>
    <p:sldId id="264" r:id="rId12"/>
    <p:sldId id="265" r:id="rId13"/>
    <p:sldId id="266" r:id="rId14"/>
    <p:sldId id="267" r:id="rId15"/>
    <p:sldId id="270" r:id="rId16"/>
    <p:sldId id="271" r:id="rId17"/>
    <p:sldId id="274" r:id="rId18"/>
    <p:sldId id="275" r:id="rId19"/>
  </p:sldIdLst>
  <p:sldSz cx="6858000" cy="9906000" type="A4"/>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egrüßung" id="{C787D8BE-0608-944C-A02B-6B26EE771DF3}">
          <p14:sldIdLst>
            <p14:sldId id="256"/>
            <p14:sldId id="258"/>
          </p14:sldIdLst>
        </p14:section>
        <p14:section name="Ada Lovelace" id="{93119A24-597F-DB4F-AB79-0A9B29203BB4}">
          <p14:sldIdLst>
            <p14:sldId id="276"/>
            <p14:sldId id="277"/>
            <p14:sldId id="257"/>
            <p14:sldId id="259"/>
          </p14:sldIdLst>
        </p14:section>
        <p14:section name="Alan Turing" id="{BC96C225-D76F-C245-9FE4-5B52C5ACF689}">
          <p14:sldIdLst>
            <p14:sldId id="260"/>
            <p14:sldId id="261"/>
            <p14:sldId id="262"/>
            <p14:sldId id="263"/>
          </p14:sldIdLst>
        </p14:section>
        <p14:section name="Konrad Zuse" id="{43D7D8D2-2352-7C44-9988-0EF88BFBB1FD}">
          <p14:sldIdLst>
            <p14:sldId id="264"/>
            <p14:sldId id="265"/>
          </p14:sldIdLst>
        </p14:section>
        <p14:section name="Joseph Weizenbaum" id="{D92B3790-B86D-1541-A12B-17B1A9775725}">
          <p14:sldIdLst>
            <p14:sldId id="266"/>
            <p14:sldId id="267"/>
          </p14:sldIdLst>
        </p14:section>
        <p14:section name="Tim Berners-Lee" id="{573C18B0-939D-8B49-99EA-942B0FE984B8}">
          <p14:sldIdLst>
            <p14:sldId id="270"/>
            <p14:sldId id="271"/>
          </p14:sldIdLst>
        </p14:section>
        <p14:section name="Finale" id="{3C80AB62-9597-2841-8326-8AB555D812C0}">
          <p14:sldIdLst>
            <p14:sldId id="274"/>
            <p14:sldId id="275"/>
          </p14:sldIdLst>
        </p14:section>
      </p14:sectionLst>
    </p:ext>
    <p:ext uri="{EFAFB233-063F-42B5-8137-9DF3F51BA10A}">
      <p15:sldGuideLst xmlns:p15="http://schemas.microsoft.com/office/powerpoint/2012/main">
        <p15:guide id="1" orient="horz" pos="875" userDrawn="1">
          <p15:clr>
            <a:srgbClr val="A4A3A4"/>
          </p15:clr>
        </p15:guide>
        <p15:guide id="2" pos="459"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81BE9B00-8F59-CECB-A770-999621CA7390}" name="Csury, Charlotte" initials="CC" userId="S::charlotte.csury@stud.uni-goettingen.de::cd6bdedc-447d-4f01-ad9c-2d67577f8115" providerId="AD"/>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E6E2A4"/>
    <a:srgbClr val="FFFAB5"/>
    <a:srgbClr val="C6DFE7"/>
    <a:srgbClr val="DAEC96"/>
    <a:srgbClr val="FFCF93"/>
    <a:srgbClr val="FFAC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759"/>
    <p:restoredTop sz="94570"/>
  </p:normalViewPr>
  <p:slideViewPr>
    <p:cSldViewPr snapToGrid="0">
      <p:cViewPr varScale="1">
        <p:scale>
          <a:sx n="75" d="100"/>
          <a:sy n="75" d="100"/>
        </p:scale>
        <p:origin x="336" y="168"/>
      </p:cViewPr>
      <p:guideLst>
        <p:guide orient="horz" pos="875"/>
        <p:guide pos="459"/>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8/10/relationships/authors" Targe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2.png>
</file>

<file path=ppt/media/image3.png>
</file>

<file path=ppt/media/image4.sv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le 1"/>
          <p:cNvSpPr>
            <a:spLocks noGrp="1"/>
          </p:cNvSpPr>
          <p:nvPr>
            <p:ph type="ctrTitle"/>
          </p:nvPr>
        </p:nvSpPr>
        <p:spPr>
          <a:xfrm>
            <a:off x="514350" y="1621191"/>
            <a:ext cx="5829300" cy="3448756"/>
          </a:xfrm>
        </p:spPr>
        <p:txBody>
          <a:bodyPr anchor="b"/>
          <a:lstStyle>
            <a:lvl1pPr algn="ctr">
              <a:defRPr sz="4500"/>
            </a:lvl1pPr>
          </a:lstStyle>
          <a:p>
            <a:r>
              <a:rPr lang="de-DE"/>
              <a:t>Mastertitelformat bearbeiten</a:t>
            </a:r>
            <a:endParaRPr lang="en-US" dirty="0"/>
          </a:p>
        </p:txBody>
      </p:sp>
      <p:sp>
        <p:nvSpPr>
          <p:cNvPr id="3" name="Subtitle 2"/>
          <p:cNvSpPr>
            <a:spLocks noGrp="1"/>
          </p:cNvSpPr>
          <p:nvPr>
            <p:ph type="subTitle" idx="1"/>
          </p:nvPr>
        </p:nvSpPr>
        <p:spPr>
          <a:xfrm>
            <a:off x="857250" y="5202944"/>
            <a:ext cx="5143500" cy="2391656"/>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de-DE"/>
              <a:t>Master-Untertitelformat bearbeiten</a:t>
            </a:r>
            <a:endParaRPr lang="en-US" dirty="0"/>
          </a:p>
        </p:txBody>
      </p:sp>
      <p:sp>
        <p:nvSpPr>
          <p:cNvPr id="4" name="Date Placeholder 3"/>
          <p:cNvSpPr>
            <a:spLocks noGrp="1"/>
          </p:cNvSpPr>
          <p:nvPr>
            <p:ph type="dt" sz="half" idx="10"/>
          </p:nvPr>
        </p:nvSpPr>
        <p:spPr/>
        <p:txBody>
          <a:bodyPr/>
          <a:lstStyle/>
          <a:p>
            <a:fld id="{0E7DCD8E-FB10-9D4C-B578-6ECE30252FB2}" type="datetimeFigureOut">
              <a:rPr lang="de-DE" smtClean="0"/>
              <a:t>26.09.25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9053876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Vertical Text Placeholder 2"/>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E7DCD8E-FB10-9D4C-B578-6ECE30252FB2}" type="datetimeFigureOut">
              <a:rPr lang="de-DE" smtClean="0"/>
              <a:t>26.09.25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70739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4907757" y="527403"/>
            <a:ext cx="1478756" cy="8394877"/>
          </a:xfrm>
        </p:spPr>
        <p:txBody>
          <a:bodyPr vert="eaVert"/>
          <a:lstStyle/>
          <a:p>
            <a:r>
              <a:rPr lang="de-DE"/>
              <a:t>Mastertitelformat bearbeiten</a:t>
            </a:r>
            <a:endParaRPr lang="en-US" dirty="0"/>
          </a:p>
        </p:txBody>
      </p:sp>
      <p:sp>
        <p:nvSpPr>
          <p:cNvPr id="3" name="Vertical Text Placeholder 2"/>
          <p:cNvSpPr>
            <a:spLocks noGrp="1"/>
          </p:cNvSpPr>
          <p:nvPr>
            <p:ph type="body" orient="vert" idx="1"/>
          </p:nvPr>
        </p:nvSpPr>
        <p:spPr>
          <a:xfrm>
            <a:off x="471488" y="527403"/>
            <a:ext cx="4350544" cy="8394877"/>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E7DCD8E-FB10-9D4C-B578-6ECE30252FB2}" type="datetimeFigureOut">
              <a:rPr lang="de-DE" smtClean="0"/>
              <a:t>26.09.25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26690237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el und Inhal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idx="1"/>
          </p:nvPr>
        </p:nvSpPr>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10"/>
          </p:nvPr>
        </p:nvSpPr>
        <p:spPr/>
        <p:txBody>
          <a:bodyPr/>
          <a:lstStyle/>
          <a:p>
            <a:fld id="{0E7DCD8E-FB10-9D4C-B578-6ECE30252FB2}" type="datetimeFigureOut">
              <a:rPr lang="de-DE" smtClean="0"/>
              <a:t>26.09.25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34334530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67916" y="2469624"/>
            <a:ext cx="5915025" cy="4120620"/>
          </a:xfrm>
        </p:spPr>
        <p:txBody>
          <a:bodyPr anchor="b"/>
          <a:lstStyle>
            <a:lvl1pPr>
              <a:defRPr sz="4500"/>
            </a:lvl1pPr>
          </a:lstStyle>
          <a:p>
            <a:r>
              <a:rPr lang="de-DE"/>
              <a:t>Mastertitelformat bearbeiten</a:t>
            </a:r>
            <a:endParaRPr lang="en-US" dirty="0"/>
          </a:p>
        </p:txBody>
      </p:sp>
      <p:sp>
        <p:nvSpPr>
          <p:cNvPr id="3" name="Text Placeholder 2"/>
          <p:cNvSpPr>
            <a:spLocks noGrp="1"/>
          </p:cNvSpPr>
          <p:nvPr>
            <p:ph type="body" idx="1"/>
          </p:nvPr>
        </p:nvSpPr>
        <p:spPr>
          <a:xfrm>
            <a:off x="467916" y="6629226"/>
            <a:ext cx="5915025" cy="2166937"/>
          </a:xfrm>
        </p:spPr>
        <p:txBody>
          <a:bodyPr/>
          <a:lstStyle>
            <a:lvl1pPr marL="0" indent="0">
              <a:buNone/>
              <a:defRPr sz="1800">
                <a:solidFill>
                  <a:schemeClr val="tx1">
                    <a:tint val="82000"/>
                  </a:schemeClr>
                </a:solidFill>
              </a:defRPr>
            </a:lvl1pPr>
            <a:lvl2pPr marL="342900" indent="0">
              <a:buNone/>
              <a:defRPr sz="1500">
                <a:solidFill>
                  <a:schemeClr val="tx1">
                    <a:tint val="82000"/>
                  </a:schemeClr>
                </a:solidFill>
              </a:defRPr>
            </a:lvl2pPr>
            <a:lvl3pPr marL="685800" indent="0">
              <a:buNone/>
              <a:defRPr sz="1350">
                <a:solidFill>
                  <a:schemeClr val="tx1">
                    <a:tint val="82000"/>
                  </a:schemeClr>
                </a:solidFill>
              </a:defRPr>
            </a:lvl3pPr>
            <a:lvl4pPr marL="1028700" indent="0">
              <a:buNone/>
              <a:defRPr sz="1200">
                <a:solidFill>
                  <a:schemeClr val="tx1">
                    <a:tint val="82000"/>
                  </a:schemeClr>
                </a:solidFill>
              </a:defRPr>
            </a:lvl4pPr>
            <a:lvl5pPr marL="1371600" indent="0">
              <a:buNone/>
              <a:defRPr sz="1200">
                <a:solidFill>
                  <a:schemeClr val="tx1">
                    <a:tint val="82000"/>
                  </a:schemeClr>
                </a:solidFill>
              </a:defRPr>
            </a:lvl5pPr>
            <a:lvl6pPr marL="1714500" indent="0">
              <a:buNone/>
              <a:defRPr sz="1200">
                <a:solidFill>
                  <a:schemeClr val="tx1">
                    <a:tint val="82000"/>
                  </a:schemeClr>
                </a:solidFill>
              </a:defRPr>
            </a:lvl6pPr>
            <a:lvl7pPr marL="2057400" indent="0">
              <a:buNone/>
              <a:defRPr sz="1200">
                <a:solidFill>
                  <a:schemeClr val="tx1">
                    <a:tint val="82000"/>
                  </a:schemeClr>
                </a:solidFill>
              </a:defRPr>
            </a:lvl7pPr>
            <a:lvl8pPr marL="2400300" indent="0">
              <a:buNone/>
              <a:defRPr sz="1200">
                <a:solidFill>
                  <a:schemeClr val="tx1">
                    <a:tint val="82000"/>
                  </a:schemeClr>
                </a:solidFill>
              </a:defRPr>
            </a:lvl8pPr>
            <a:lvl9pPr marL="2743200" indent="0">
              <a:buNone/>
              <a:defRPr sz="1200">
                <a:solidFill>
                  <a:schemeClr val="tx1">
                    <a:tint val="82000"/>
                  </a:schemeClr>
                </a:solidFill>
              </a:defRPr>
            </a:lvl9pPr>
          </a:lstStyle>
          <a:p>
            <a:pPr lvl="0"/>
            <a:r>
              <a:rPr lang="de-DE"/>
              <a:t>Mastertextformat bearbeiten</a:t>
            </a:r>
          </a:p>
        </p:txBody>
      </p:sp>
      <p:sp>
        <p:nvSpPr>
          <p:cNvPr id="4" name="Date Placeholder 3"/>
          <p:cNvSpPr>
            <a:spLocks noGrp="1"/>
          </p:cNvSpPr>
          <p:nvPr>
            <p:ph type="dt" sz="half" idx="10"/>
          </p:nvPr>
        </p:nvSpPr>
        <p:spPr/>
        <p:txBody>
          <a:bodyPr/>
          <a:lstStyle/>
          <a:p>
            <a:fld id="{0E7DCD8E-FB10-9D4C-B578-6ECE30252FB2}" type="datetimeFigureOut">
              <a:rPr lang="de-DE" smtClean="0"/>
              <a:t>26.09.25</a:t>
            </a:fld>
            <a:endParaRPr lang="de-DE"/>
          </a:p>
        </p:txBody>
      </p:sp>
      <p:sp>
        <p:nvSpPr>
          <p:cNvPr id="5" name="Footer Placeholder 4"/>
          <p:cNvSpPr>
            <a:spLocks noGrp="1"/>
          </p:cNvSpPr>
          <p:nvPr>
            <p:ph type="ftr" sz="quarter" idx="11"/>
          </p:nvPr>
        </p:nvSpPr>
        <p:spPr/>
        <p:txBody>
          <a:bodyPr/>
          <a:lstStyle/>
          <a:p>
            <a:endParaRPr lang="de-DE"/>
          </a:p>
        </p:txBody>
      </p:sp>
      <p:sp>
        <p:nvSpPr>
          <p:cNvPr id="6" name="Slide Number Placeholder 5"/>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14508369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Content Placeholder 2"/>
          <p:cNvSpPr>
            <a:spLocks noGrp="1"/>
          </p:cNvSpPr>
          <p:nvPr>
            <p:ph sz="half" idx="1"/>
          </p:nvPr>
        </p:nvSpPr>
        <p:spPr>
          <a:xfrm>
            <a:off x="471488" y="2637014"/>
            <a:ext cx="2914650" cy="628526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Content Placeholder 3"/>
          <p:cNvSpPr>
            <a:spLocks noGrp="1"/>
          </p:cNvSpPr>
          <p:nvPr>
            <p:ph sz="half" idx="2"/>
          </p:nvPr>
        </p:nvSpPr>
        <p:spPr>
          <a:xfrm>
            <a:off x="3471863" y="2637014"/>
            <a:ext cx="2914650" cy="6285266"/>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Date Placeholder 4"/>
          <p:cNvSpPr>
            <a:spLocks noGrp="1"/>
          </p:cNvSpPr>
          <p:nvPr>
            <p:ph type="dt" sz="half" idx="10"/>
          </p:nvPr>
        </p:nvSpPr>
        <p:spPr/>
        <p:txBody>
          <a:bodyPr/>
          <a:lstStyle/>
          <a:p>
            <a:fld id="{0E7DCD8E-FB10-9D4C-B578-6ECE30252FB2}" type="datetimeFigureOut">
              <a:rPr lang="de-DE" smtClean="0"/>
              <a:t>26.09.25</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329163120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le 1"/>
          <p:cNvSpPr>
            <a:spLocks noGrp="1"/>
          </p:cNvSpPr>
          <p:nvPr>
            <p:ph type="title"/>
          </p:nvPr>
        </p:nvSpPr>
        <p:spPr>
          <a:xfrm>
            <a:off x="472381" y="527405"/>
            <a:ext cx="5915025" cy="1914702"/>
          </a:xfrm>
        </p:spPr>
        <p:txBody>
          <a:bodyPr/>
          <a:lstStyle/>
          <a:p>
            <a:r>
              <a:rPr lang="de-DE"/>
              <a:t>Mastertitelformat bearbeiten</a:t>
            </a:r>
            <a:endParaRPr lang="en-US" dirty="0"/>
          </a:p>
        </p:txBody>
      </p:sp>
      <p:sp>
        <p:nvSpPr>
          <p:cNvPr id="3" name="Text Placeholder 2"/>
          <p:cNvSpPr>
            <a:spLocks noGrp="1"/>
          </p:cNvSpPr>
          <p:nvPr>
            <p:ph type="body" idx="1"/>
          </p:nvPr>
        </p:nvSpPr>
        <p:spPr>
          <a:xfrm>
            <a:off x="472381" y="2428347"/>
            <a:ext cx="2901255"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Mastertextformat bearbeiten</a:t>
            </a:r>
          </a:p>
        </p:txBody>
      </p:sp>
      <p:sp>
        <p:nvSpPr>
          <p:cNvPr id="4" name="Content Placeholder 3"/>
          <p:cNvSpPr>
            <a:spLocks noGrp="1"/>
          </p:cNvSpPr>
          <p:nvPr>
            <p:ph sz="half" idx="2"/>
          </p:nvPr>
        </p:nvSpPr>
        <p:spPr>
          <a:xfrm>
            <a:off x="472381" y="3618442"/>
            <a:ext cx="2901255" cy="532218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5" name="Text Placeholder 4"/>
          <p:cNvSpPr>
            <a:spLocks noGrp="1"/>
          </p:cNvSpPr>
          <p:nvPr>
            <p:ph type="body" sz="quarter" idx="3"/>
          </p:nvPr>
        </p:nvSpPr>
        <p:spPr>
          <a:xfrm>
            <a:off x="3471863" y="2428347"/>
            <a:ext cx="2915543" cy="1190095"/>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de-DE"/>
              <a:t>Mastertextformat bearbeiten</a:t>
            </a:r>
          </a:p>
        </p:txBody>
      </p:sp>
      <p:sp>
        <p:nvSpPr>
          <p:cNvPr id="6" name="Content Placeholder 5"/>
          <p:cNvSpPr>
            <a:spLocks noGrp="1"/>
          </p:cNvSpPr>
          <p:nvPr>
            <p:ph sz="quarter" idx="4"/>
          </p:nvPr>
        </p:nvSpPr>
        <p:spPr>
          <a:xfrm>
            <a:off x="3471863" y="3618442"/>
            <a:ext cx="2915543" cy="5322183"/>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7" name="Date Placeholder 6"/>
          <p:cNvSpPr>
            <a:spLocks noGrp="1"/>
          </p:cNvSpPr>
          <p:nvPr>
            <p:ph type="dt" sz="half" idx="10"/>
          </p:nvPr>
        </p:nvSpPr>
        <p:spPr/>
        <p:txBody>
          <a:bodyPr/>
          <a:lstStyle/>
          <a:p>
            <a:fld id="{0E7DCD8E-FB10-9D4C-B578-6ECE30252FB2}" type="datetimeFigureOut">
              <a:rPr lang="de-DE" smtClean="0"/>
              <a:t>26.09.25</a:t>
            </a:fld>
            <a:endParaRPr lang="de-DE"/>
          </a:p>
        </p:txBody>
      </p:sp>
      <p:sp>
        <p:nvSpPr>
          <p:cNvPr id="8" name="Footer Placeholder 7"/>
          <p:cNvSpPr>
            <a:spLocks noGrp="1"/>
          </p:cNvSpPr>
          <p:nvPr>
            <p:ph type="ftr" sz="quarter" idx="11"/>
          </p:nvPr>
        </p:nvSpPr>
        <p:spPr/>
        <p:txBody>
          <a:bodyPr/>
          <a:lstStyle/>
          <a:p>
            <a:endParaRPr lang="de-DE"/>
          </a:p>
        </p:txBody>
      </p:sp>
      <p:sp>
        <p:nvSpPr>
          <p:cNvPr id="9" name="Slide Number Placeholder 8"/>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126749817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de-DE"/>
              <a:t>Mastertitelformat bearbeiten</a:t>
            </a:r>
            <a:endParaRPr lang="en-US" dirty="0"/>
          </a:p>
        </p:txBody>
      </p:sp>
      <p:sp>
        <p:nvSpPr>
          <p:cNvPr id="3" name="Date Placeholder 2"/>
          <p:cNvSpPr>
            <a:spLocks noGrp="1"/>
          </p:cNvSpPr>
          <p:nvPr>
            <p:ph type="dt" sz="half" idx="10"/>
          </p:nvPr>
        </p:nvSpPr>
        <p:spPr/>
        <p:txBody>
          <a:bodyPr/>
          <a:lstStyle/>
          <a:p>
            <a:fld id="{0E7DCD8E-FB10-9D4C-B578-6ECE30252FB2}" type="datetimeFigureOut">
              <a:rPr lang="de-DE" smtClean="0"/>
              <a:t>26.09.25</a:t>
            </a:fld>
            <a:endParaRPr lang="de-DE"/>
          </a:p>
        </p:txBody>
      </p:sp>
      <p:sp>
        <p:nvSpPr>
          <p:cNvPr id="4" name="Footer Placeholder 3"/>
          <p:cNvSpPr>
            <a:spLocks noGrp="1"/>
          </p:cNvSpPr>
          <p:nvPr>
            <p:ph type="ftr" sz="quarter" idx="11"/>
          </p:nvPr>
        </p:nvSpPr>
        <p:spPr/>
        <p:txBody>
          <a:bodyPr/>
          <a:lstStyle/>
          <a:p>
            <a:endParaRPr lang="de-DE"/>
          </a:p>
        </p:txBody>
      </p:sp>
      <p:sp>
        <p:nvSpPr>
          <p:cNvPr id="5" name="Slide Number Placeholder 4"/>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39246105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E7DCD8E-FB10-9D4C-B578-6ECE30252FB2}" type="datetimeFigureOut">
              <a:rPr lang="de-DE" smtClean="0"/>
              <a:t>26.09.25</a:t>
            </a:fld>
            <a:endParaRPr lang="de-DE"/>
          </a:p>
        </p:txBody>
      </p:sp>
      <p:sp>
        <p:nvSpPr>
          <p:cNvPr id="3" name="Footer Placeholder 2"/>
          <p:cNvSpPr>
            <a:spLocks noGrp="1"/>
          </p:cNvSpPr>
          <p:nvPr>
            <p:ph type="ftr" sz="quarter" idx="11"/>
          </p:nvPr>
        </p:nvSpPr>
        <p:spPr/>
        <p:txBody>
          <a:bodyPr/>
          <a:lstStyle/>
          <a:p>
            <a:endParaRPr lang="de-DE"/>
          </a:p>
        </p:txBody>
      </p:sp>
      <p:sp>
        <p:nvSpPr>
          <p:cNvPr id="4" name="Slide Number Placeholder 3"/>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4639356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de-DE"/>
              <a:t>Mastertitelformat bearbeiten</a:t>
            </a:r>
            <a:endParaRPr lang="en-US" dirty="0"/>
          </a:p>
        </p:txBody>
      </p:sp>
      <p:sp>
        <p:nvSpPr>
          <p:cNvPr id="3" name="Content Placeholder 2"/>
          <p:cNvSpPr>
            <a:spLocks noGrp="1"/>
          </p:cNvSpPr>
          <p:nvPr>
            <p:ph idx="1"/>
          </p:nvPr>
        </p:nvSpPr>
        <p:spPr>
          <a:xfrm>
            <a:off x="2915543" y="1426282"/>
            <a:ext cx="3471863" cy="7039681"/>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Mastertextformat bearbeiten</a:t>
            </a:r>
          </a:p>
        </p:txBody>
      </p:sp>
      <p:sp>
        <p:nvSpPr>
          <p:cNvPr id="5" name="Date Placeholder 4"/>
          <p:cNvSpPr>
            <a:spLocks noGrp="1"/>
          </p:cNvSpPr>
          <p:nvPr>
            <p:ph type="dt" sz="half" idx="10"/>
          </p:nvPr>
        </p:nvSpPr>
        <p:spPr/>
        <p:txBody>
          <a:bodyPr/>
          <a:lstStyle/>
          <a:p>
            <a:fld id="{0E7DCD8E-FB10-9D4C-B578-6ECE30252FB2}" type="datetimeFigureOut">
              <a:rPr lang="de-DE" smtClean="0"/>
              <a:t>26.09.25</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12813018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le 1"/>
          <p:cNvSpPr>
            <a:spLocks noGrp="1"/>
          </p:cNvSpPr>
          <p:nvPr>
            <p:ph type="title"/>
          </p:nvPr>
        </p:nvSpPr>
        <p:spPr>
          <a:xfrm>
            <a:off x="472381" y="660400"/>
            <a:ext cx="2211884" cy="2311400"/>
          </a:xfrm>
        </p:spPr>
        <p:txBody>
          <a:bodyPr anchor="b"/>
          <a:lstStyle>
            <a:lvl1pPr>
              <a:defRPr sz="2400"/>
            </a:lvl1pPr>
          </a:lstStyle>
          <a:p>
            <a:r>
              <a:rPr lang="de-DE"/>
              <a:t>Mastertitelformat bearbeiten</a:t>
            </a:r>
            <a:endParaRPr lang="en-US" dirty="0"/>
          </a:p>
        </p:txBody>
      </p:sp>
      <p:sp>
        <p:nvSpPr>
          <p:cNvPr id="3" name="Picture Placeholder 2"/>
          <p:cNvSpPr>
            <a:spLocks noGrp="1" noChangeAspect="1"/>
          </p:cNvSpPr>
          <p:nvPr>
            <p:ph type="pic" idx="1"/>
          </p:nvPr>
        </p:nvSpPr>
        <p:spPr>
          <a:xfrm>
            <a:off x="2915543" y="1426282"/>
            <a:ext cx="3471863" cy="7039681"/>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de-DE"/>
              <a:t>Bild durch Klicken auf Symbol hinzufügen</a:t>
            </a:r>
            <a:endParaRPr lang="en-US" dirty="0"/>
          </a:p>
        </p:txBody>
      </p:sp>
      <p:sp>
        <p:nvSpPr>
          <p:cNvPr id="4" name="Text Placeholder 3"/>
          <p:cNvSpPr>
            <a:spLocks noGrp="1"/>
          </p:cNvSpPr>
          <p:nvPr>
            <p:ph type="body" sz="half" idx="2"/>
          </p:nvPr>
        </p:nvSpPr>
        <p:spPr>
          <a:xfrm>
            <a:off x="472381" y="2971800"/>
            <a:ext cx="2211884" cy="5505627"/>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de-DE"/>
              <a:t>Mastertextformat bearbeiten</a:t>
            </a:r>
          </a:p>
        </p:txBody>
      </p:sp>
      <p:sp>
        <p:nvSpPr>
          <p:cNvPr id="5" name="Date Placeholder 4"/>
          <p:cNvSpPr>
            <a:spLocks noGrp="1"/>
          </p:cNvSpPr>
          <p:nvPr>
            <p:ph type="dt" sz="half" idx="10"/>
          </p:nvPr>
        </p:nvSpPr>
        <p:spPr/>
        <p:txBody>
          <a:bodyPr/>
          <a:lstStyle/>
          <a:p>
            <a:fld id="{0E7DCD8E-FB10-9D4C-B578-6ECE30252FB2}" type="datetimeFigureOut">
              <a:rPr lang="de-DE" smtClean="0"/>
              <a:t>26.09.25</a:t>
            </a:fld>
            <a:endParaRPr lang="de-DE"/>
          </a:p>
        </p:txBody>
      </p:sp>
      <p:sp>
        <p:nvSpPr>
          <p:cNvPr id="6" name="Footer Placeholder 5"/>
          <p:cNvSpPr>
            <a:spLocks noGrp="1"/>
          </p:cNvSpPr>
          <p:nvPr>
            <p:ph type="ftr" sz="quarter" idx="11"/>
          </p:nvPr>
        </p:nvSpPr>
        <p:spPr/>
        <p:txBody>
          <a:bodyPr/>
          <a:lstStyle/>
          <a:p>
            <a:endParaRPr lang="de-DE"/>
          </a:p>
        </p:txBody>
      </p:sp>
      <p:sp>
        <p:nvSpPr>
          <p:cNvPr id="7" name="Slide Number Placeholder 6"/>
          <p:cNvSpPr>
            <a:spLocks noGrp="1"/>
          </p:cNvSpPr>
          <p:nvPr>
            <p:ph type="sldNum" sz="quarter" idx="12"/>
          </p:nvPr>
        </p:nvSpPr>
        <p:spPr/>
        <p:txBody>
          <a:bodyPr/>
          <a:lstStyle/>
          <a:p>
            <a:fld id="{D9E579EA-6680-1942-AD19-9410B4A6BF0E}" type="slidenum">
              <a:rPr lang="de-DE" smtClean="0"/>
              <a:t>‹Nr.›</a:t>
            </a:fld>
            <a:endParaRPr lang="de-DE"/>
          </a:p>
        </p:txBody>
      </p:sp>
    </p:spTree>
    <p:extLst>
      <p:ext uri="{BB962C8B-B14F-4D97-AF65-F5344CB8AC3E}">
        <p14:creationId xmlns:p14="http://schemas.microsoft.com/office/powerpoint/2010/main" val="28866722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71488" y="527405"/>
            <a:ext cx="5915025" cy="1914702"/>
          </a:xfrm>
          <a:prstGeom prst="rect">
            <a:avLst/>
          </a:prstGeom>
        </p:spPr>
        <p:txBody>
          <a:bodyPr vert="horz" lIns="91440" tIns="45720" rIns="91440" bIns="45720" rtlCol="0" anchor="ctr">
            <a:normAutofit/>
          </a:bodyPr>
          <a:lstStyle/>
          <a:p>
            <a:r>
              <a:rPr lang="de-DE"/>
              <a:t>Mastertitelformat bearbeiten</a:t>
            </a:r>
            <a:endParaRPr lang="en-US" dirty="0"/>
          </a:p>
        </p:txBody>
      </p:sp>
      <p:sp>
        <p:nvSpPr>
          <p:cNvPr id="3" name="Text Placeholder 2"/>
          <p:cNvSpPr>
            <a:spLocks noGrp="1"/>
          </p:cNvSpPr>
          <p:nvPr>
            <p:ph type="body" idx="1"/>
          </p:nvPr>
        </p:nvSpPr>
        <p:spPr>
          <a:xfrm>
            <a:off x="471488" y="2637014"/>
            <a:ext cx="5915025" cy="6285266"/>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endParaRPr lang="en-US" dirty="0"/>
          </a:p>
        </p:txBody>
      </p:sp>
      <p:sp>
        <p:nvSpPr>
          <p:cNvPr id="4" name="Date Placeholder 3"/>
          <p:cNvSpPr>
            <a:spLocks noGrp="1"/>
          </p:cNvSpPr>
          <p:nvPr>
            <p:ph type="dt" sz="half" idx="2"/>
          </p:nvPr>
        </p:nvSpPr>
        <p:spPr>
          <a:xfrm>
            <a:off x="471487" y="9181397"/>
            <a:ext cx="1543050" cy="527403"/>
          </a:xfrm>
          <a:prstGeom prst="rect">
            <a:avLst/>
          </a:prstGeom>
        </p:spPr>
        <p:txBody>
          <a:bodyPr vert="horz" lIns="91440" tIns="45720" rIns="91440" bIns="45720" rtlCol="0" anchor="ctr"/>
          <a:lstStyle>
            <a:lvl1pPr algn="l">
              <a:defRPr sz="900">
                <a:solidFill>
                  <a:schemeClr val="tx1">
                    <a:tint val="82000"/>
                  </a:schemeClr>
                </a:solidFill>
              </a:defRPr>
            </a:lvl1pPr>
          </a:lstStyle>
          <a:p>
            <a:fld id="{0E7DCD8E-FB10-9D4C-B578-6ECE30252FB2}" type="datetimeFigureOut">
              <a:rPr lang="de-DE" smtClean="0"/>
              <a:t>26.09.25</a:t>
            </a:fld>
            <a:endParaRPr lang="de-DE"/>
          </a:p>
        </p:txBody>
      </p:sp>
      <p:sp>
        <p:nvSpPr>
          <p:cNvPr id="5" name="Footer Placeholder 4"/>
          <p:cNvSpPr>
            <a:spLocks noGrp="1"/>
          </p:cNvSpPr>
          <p:nvPr>
            <p:ph type="ftr" sz="quarter" idx="3"/>
          </p:nvPr>
        </p:nvSpPr>
        <p:spPr>
          <a:xfrm>
            <a:off x="2271713" y="9181397"/>
            <a:ext cx="2314575" cy="527403"/>
          </a:xfrm>
          <a:prstGeom prst="rect">
            <a:avLst/>
          </a:prstGeom>
        </p:spPr>
        <p:txBody>
          <a:bodyPr vert="horz" lIns="91440" tIns="45720" rIns="91440" bIns="45720" rtlCol="0" anchor="ctr"/>
          <a:lstStyle>
            <a:lvl1pPr algn="ctr">
              <a:defRPr sz="900">
                <a:solidFill>
                  <a:schemeClr val="tx1">
                    <a:tint val="82000"/>
                  </a:schemeClr>
                </a:solidFill>
              </a:defRPr>
            </a:lvl1pPr>
          </a:lstStyle>
          <a:p>
            <a:endParaRPr lang="de-DE"/>
          </a:p>
        </p:txBody>
      </p:sp>
      <p:sp>
        <p:nvSpPr>
          <p:cNvPr id="6" name="Slide Number Placeholder 5"/>
          <p:cNvSpPr>
            <a:spLocks noGrp="1"/>
          </p:cNvSpPr>
          <p:nvPr>
            <p:ph type="sldNum" sz="quarter" idx="4"/>
          </p:nvPr>
        </p:nvSpPr>
        <p:spPr>
          <a:xfrm>
            <a:off x="4843463" y="9181397"/>
            <a:ext cx="1543050" cy="527403"/>
          </a:xfrm>
          <a:prstGeom prst="rect">
            <a:avLst/>
          </a:prstGeom>
        </p:spPr>
        <p:txBody>
          <a:bodyPr vert="horz" lIns="91440" tIns="45720" rIns="91440" bIns="45720" rtlCol="0" anchor="ctr"/>
          <a:lstStyle>
            <a:lvl1pPr algn="r">
              <a:defRPr sz="900">
                <a:solidFill>
                  <a:schemeClr val="tx1">
                    <a:tint val="82000"/>
                  </a:schemeClr>
                </a:solidFill>
              </a:defRPr>
            </a:lvl1pPr>
          </a:lstStyle>
          <a:p>
            <a:fld id="{D9E579EA-6680-1942-AD19-9410B4A6BF0E}" type="slidenum">
              <a:rPr lang="de-DE" smtClean="0"/>
              <a:t>‹Nr.›</a:t>
            </a:fld>
            <a:endParaRPr lang="de-DE"/>
          </a:p>
        </p:txBody>
      </p:sp>
    </p:spTree>
    <p:extLst>
      <p:ext uri="{BB962C8B-B14F-4D97-AF65-F5344CB8AC3E}">
        <p14:creationId xmlns:p14="http://schemas.microsoft.com/office/powerpoint/2010/main" val="2808411376"/>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4.svg"/></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Textfeld 3">
            <a:extLst>
              <a:ext uri="{FF2B5EF4-FFF2-40B4-BE49-F238E27FC236}">
                <a16:creationId xmlns:a16="http://schemas.microsoft.com/office/drawing/2014/main" id="{A08A9CB9-1979-9DA4-8A9F-C39694E4EFB9}"/>
              </a:ext>
            </a:extLst>
          </p:cNvPr>
          <p:cNvSpPr txBox="1"/>
          <p:nvPr/>
        </p:nvSpPr>
        <p:spPr>
          <a:xfrm>
            <a:off x="728662" y="1119437"/>
            <a:ext cx="5392738" cy="400110"/>
          </a:xfrm>
          <a:prstGeom prst="rect">
            <a:avLst/>
          </a:prstGeom>
          <a:noFill/>
        </p:spPr>
        <p:txBody>
          <a:bodyPr wrap="square" rtlCol="0">
            <a:spAutoFit/>
          </a:bodyPr>
          <a:lstStyle/>
          <a:p>
            <a:pPr algn="ctr"/>
            <a:r>
              <a:rPr lang="de-DE" sz="2000" b="1" i="1" dirty="0">
                <a:latin typeface="Garamond" panose="02020404030301010803" pitchFamily="18" charset="0"/>
                <a:cs typeface="Ebrima" panose="020F0502020204030204" pitchFamily="34" charset="0"/>
              </a:rPr>
              <a:t>Willkommen, ihr Zeitreisenden…</a:t>
            </a:r>
          </a:p>
        </p:txBody>
      </p:sp>
      <p:sp>
        <p:nvSpPr>
          <p:cNvPr id="5" name="Textfeld 4">
            <a:extLst>
              <a:ext uri="{FF2B5EF4-FFF2-40B4-BE49-F238E27FC236}">
                <a16:creationId xmlns:a16="http://schemas.microsoft.com/office/drawing/2014/main" id="{5E371B09-20D3-6274-D6E1-BBE5DD851255}"/>
              </a:ext>
            </a:extLst>
          </p:cNvPr>
          <p:cNvSpPr txBox="1"/>
          <p:nvPr/>
        </p:nvSpPr>
        <p:spPr>
          <a:xfrm>
            <a:off x="728662" y="1660062"/>
            <a:ext cx="5392738" cy="707886"/>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Ihr habt soeben das </a:t>
            </a:r>
            <a:r>
              <a:rPr lang="de-DE" sz="2000" b="1" i="1" dirty="0" err="1">
                <a:latin typeface="Garamond" panose="02020404030301010803" pitchFamily="18" charset="0"/>
                <a:cs typeface="Ebrima" panose="020F0502020204030204" pitchFamily="34" charset="0"/>
              </a:rPr>
              <a:t>ChronoLab</a:t>
            </a:r>
            <a:r>
              <a:rPr lang="de-DE" sz="2000" b="1" i="1" dirty="0">
                <a:latin typeface="Garamond" panose="02020404030301010803" pitchFamily="18" charset="0"/>
                <a:cs typeface="Ebrima" panose="020F0502020204030204" pitchFamily="34" charset="0"/>
              </a:rPr>
              <a:t> </a:t>
            </a:r>
            <a:r>
              <a:rPr lang="de-DE" sz="2000" i="1" dirty="0">
                <a:latin typeface="Garamond" panose="02020404030301010803" pitchFamily="18" charset="0"/>
                <a:cs typeface="Ebrima" panose="020F0502020204030204" pitchFamily="34" charset="0"/>
              </a:rPr>
              <a:t>betreten – ein Labor an den Grenzen von Raum und Zeit.</a:t>
            </a:r>
          </a:p>
        </p:txBody>
      </p:sp>
      <p:sp>
        <p:nvSpPr>
          <p:cNvPr id="6" name="Textfeld 5">
            <a:extLst>
              <a:ext uri="{FF2B5EF4-FFF2-40B4-BE49-F238E27FC236}">
                <a16:creationId xmlns:a16="http://schemas.microsoft.com/office/drawing/2014/main" id="{A2A7CD55-6F2B-F2CC-AC3D-C0DF5CB29B75}"/>
              </a:ext>
            </a:extLst>
          </p:cNvPr>
          <p:cNvSpPr txBox="1"/>
          <p:nvPr/>
        </p:nvSpPr>
        <p:spPr>
          <a:xfrm>
            <a:off x="728662" y="2508463"/>
            <a:ext cx="5392738" cy="1631216"/>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Etwas Ungewöhnliches ist passiert: Die Zeitströme sind durcheinandergeraten. Bedeutende Persönlichkeiten der Informatikgeschichte drohen in Vergessenheit zu geraten – und mit ihnen ihre Ideen. Ohne diese Meilensteine gäbe es unsere digitale Welt nicht.</a:t>
            </a:r>
          </a:p>
        </p:txBody>
      </p:sp>
      <p:sp>
        <p:nvSpPr>
          <p:cNvPr id="7" name="Textfeld 6">
            <a:extLst>
              <a:ext uri="{FF2B5EF4-FFF2-40B4-BE49-F238E27FC236}">
                <a16:creationId xmlns:a16="http://schemas.microsoft.com/office/drawing/2014/main" id="{18F9A5EC-489B-A5B1-CA93-AB3173A59A7A}"/>
              </a:ext>
            </a:extLst>
          </p:cNvPr>
          <p:cNvSpPr txBox="1"/>
          <p:nvPr/>
        </p:nvSpPr>
        <p:spPr>
          <a:xfrm>
            <a:off x="724693" y="4281565"/>
            <a:ext cx="5392738" cy="1323439"/>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Eure Aufgabe ist es, die Reihenfolge wiederherzustellen. Dazu reist ihr in verschiedene Zeiten. Nur wenn ihr eure Erkenntnisse im </a:t>
            </a:r>
            <a:r>
              <a:rPr lang="de-DE" sz="2000" b="1" i="1" dirty="0">
                <a:latin typeface="Garamond" panose="02020404030301010803" pitchFamily="18" charset="0"/>
                <a:cs typeface="Ebrima" panose="020F0502020204030204" pitchFamily="34" charset="0"/>
              </a:rPr>
              <a:t>Logbuch</a:t>
            </a:r>
            <a:r>
              <a:rPr lang="de-DE" sz="2000" i="1" dirty="0">
                <a:latin typeface="Garamond" panose="02020404030301010803" pitchFamily="18" charset="0"/>
                <a:cs typeface="Ebrima" panose="020F0502020204030204" pitchFamily="34" charset="0"/>
              </a:rPr>
              <a:t> festhaltet, schaltet ihr das nächste Rätsel frei.</a:t>
            </a:r>
          </a:p>
        </p:txBody>
      </p:sp>
      <p:sp>
        <p:nvSpPr>
          <p:cNvPr id="2" name="Textfeld 1">
            <a:extLst>
              <a:ext uri="{FF2B5EF4-FFF2-40B4-BE49-F238E27FC236}">
                <a16:creationId xmlns:a16="http://schemas.microsoft.com/office/drawing/2014/main" id="{4C7A3FD1-90AD-1EAD-B690-FA7F86E467C3}"/>
              </a:ext>
            </a:extLst>
          </p:cNvPr>
          <p:cNvSpPr txBox="1"/>
          <p:nvPr/>
        </p:nvSpPr>
        <p:spPr>
          <a:xfrm>
            <a:off x="724693" y="5746890"/>
            <a:ext cx="5392738" cy="1015663"/>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Manche Aufgaben könnt ihr nur gemeinsam im Team lösen, andere verlangen, dass ihr euch aufteilt und parallel arbeitet. Achtet also darauf, wie ihr euch organisiert.</a:t>
            </a:r>
          </a:p>
        </p:txBody>
      </p:sp>
      <p:sp>
        <p:nvSpPr>
          <p:cNvPr id="3" name="Textfeld 2">
            <a:extLst>
              <a:ext uri="{FF2B5EF4-FFF2-40B4-BE49-F238E27FC236}">
                <a16:creationId xmlns:a16="http://schemas.microsoft.com/office/drawing/2014/main" id="{B0EFDA90-05F9-D07A-E5FA-ED73DFF0023B}"/>
              </a:ext>
            </a:extLst>
          </p:cNvPr>
          <p:cNvSpPr txBox="1"/>
          <p:nvPr/>
        </p:nvSpPr>
        <p:spPr>
          <a:xfrm>
            <a:off x="724693" y="6904439"/>
            <a:ext cx="5392738" cy="1015663"/>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Alles im Raum kann euch helfen. Wenn etwas verschlossen ist, verbirgt sich dahinter ein weiterer Teil des Rätsels – und der Schlüssel liegt irgendwo in euren Händen.</a:t>
            </a:r>
          </a:p>
        </p:txBody>
      </p:sp>
      <p:sp>
        <p:nvSpPr>
          <p:cNvPr id="8" name="Textfeld 7">
            <a:extLst>
              <a:ext uri="{FF2B5EF4-FFF2-40B4-BE49-F238E27FC236}">
                <a16:creationId xmlns:a16="http://schemas.microsoft.com/office/drawing/2014/main" id="{E9A22F9A-EA56-98B4-105B-61CF69A1AD5F}"/>
              </a:ext>
            </a:extLst>
          </p:cNvPr>
          <p:cNvSpPr txBox="1"/>
          <p:nvPr/>
        </p:nvSpPr>
        <p:spPr>
          <a:xfrm>
            <a:off x="724693" y="8060617"/>
            <a:ext cx="4051156" cy="707886"/>
          </a:xfrm>
          <a:prstGeom prst="rect">
            <a:avLst/>
          </a:prstGeom>
          <a:noFill/>
        </p:spPr>
        <p:txBody>
          <a:bodyPr wrap="square" rtlCol="0">
            <a:spAutoFit/>
          </a:bodyPr>
          <a:lstStyle/>
          <a:p>
            <a:r>
              <a:rPr lang="de-DE" sz="2000" b="1" i="1" dirty="0">
                <a:latin typeface="Garamond" panose="02020404030301010803" pitchFamily="18" charset="0"/>
                <a:cs typeface="Ebrima" panose="020F0502020204030204" pitchFamily="34" charset="0"/>
              </a:rPr>
              <a:t>Seid ihr bereit? Dann beginnt eure Reise – und löst das Rätsel der Zeit.</a:t>
            </a:r>
          </a:p>
        </p:txBody>
      </p:sp>
    </p:spTree>
    <p:extLst>
      <p:ext uri="{BB962C8B-B14F-4D97-AF65-F5344CB8AC3E}">
        <p14:creationId xmlns:p14="http://schemas.microsoft.com/office/powerpoint/2010/main" val="973946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a:extLst>
            <a:ext uri="{FF2B5EF4-FFF2-40B4-BE49-F238E27FC236}">
              <a16:creationId xmlns:a16="http://schemas.microsoft.com/office/drawing/2014/main" id="{35ABDF51-425C-8960-8B96-D34AC0AB0A87}"/>
            </a:ext>
          </a:extLst>
        </p:cNvPr>
        <p:cNvGrpSpPr/>
        <p:nvPr/>
      </p:nvGrpSpPr>
      <p:grpSpPr>
        <a:xfrm>
          <a:off x="0" y="0"/>
          <a:ext cx="0" cy="0"/>
          <a:chOff x="0" y="0"/>
          <a:chExt cx="0" cy="0"/>
        </a:xfrm>
      </p:grpSpPr>
      <p:sp>
        <p:nvSpPr>
          <p:cNvPr id="2" name="Rechteck 1">
            <a:extLst>
              <a:ext uri="{FF2B5EF4-FFF2-40B4-BE49-F238E27FC236}">
                <a16:creationId xmlns:a16="http://schemas.microsoft.com/office/drawing/2014/main" id="{92FB7BD5-1493-FF12-4F4D-47A267CAD3FC}"/>
              </a:ext>
            </a:extLst>
          </p:cNvPr>
          <p:cNvSpPr/>
          <p:nvPr/>
        </p:nvSpPr>
        <p:spPr>
          <a:xfrm rot="300000">
            <a:off x="2826328" y="484910"/>
            <a:ext cx="3449781" cy="2770909"/>
          </a:xfrm>
          <a:prstGeom prst="rect">
            <a:avLst/>
          </a:prstGeom>
          <a:solidFill>
            <a:srgbClr val="FFFAB5"/>
          </a:solidFill>
          <a:ln w="9525">
            <a:solidFill>
              <a:srgbClr val="E6E2A4"/>
            </a:solidFill>
          </a:ln>
          <a:effectLst>
            <a:outerShdw blurRad="50800" dist="38100" dir="6600000" sx="103000" sy="103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p>
            <a:pPr algn="ctr"/>
            <a:r>
              <a:rPr lang="de-DE" i="1" dirty="0">
                <a:solidFill>
                  <a:schemeClr val="accent1">
                    <a:lumMod val="75000"/>
                  </a:schemeClr>
                </a:solidFill>
                <a:latin typeface="Garamond" panose="02020404030301010803" pitchFamily="18" charset="0"/>
              </a:rPr>
              <a:t>Ach, und noch ein kurzer Hinweis am Rande: Für die nächste Zeit wandelt bitte die Buchstaben in Zahlen um. Sollte dabei eine zweistellige Zahl entstehen, so bildet die Quersumme. Entfernt anschließend alle doppelten Ziffern – der verbleibende Zahlencode wird euch weiterhelfen.</a:t>
            </a:r>
          </a:p>
        </p:txBody>
      </p:sp>
    </p:spTree>
    <p:extLst>
      <p:ext uri="{BB962C8B-B14F-4D97-AF65-F5344CB8AC3E}">
        <p14:creationId xmlns:p14="http://schemas.microsoft.com/office/powerpoint/2010/main" val="58620711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5E55C5F9-76BC-A01C-2993-1C9B6CF91698}"/>
            </a:ext>
          </a:extLst>
        </p:cNvPr>
        <p:cNvGrpSpPr/>
        <p:nvPr/>
      </p:nvGrpSpPr>
      <p:grpSpPr>
        <a:xfrm>
          <a:off x="0" y="0"/>
          <a:ext cx="0" cy="0"/>
          <a:chOff x="0" y="0"/>
          <a:chExt cx="0" cy="0"/>
        </a:xfrm>
      </p:grpSpPr>
      <p:sp>
        <p:nvSpPr>
          <p:cNvPr id="4" name="Textfeld 3">
            <a:extLst>
              <a:ext uri="{FF2B5EF4-FFF2-40B4-BE49-F238E27FC236}">
                <a16:creationId xmlns:a16="http://schemas.microsoft.com/office/drawing/2014/main" id="{A4BF28F5-8452-93C8-EE41-850AA05F691B}"/>
              </a:ext>
            </a:extLst>
          </p:cNvPr>
          <p:cNvSpPr txBox="1"/>
          <p:nvPr/>
        </p:nvSpPr>
        <p:spPr>
          <a:xfrm>
            <a:off x="728662" y="1320051"/>
            <a:ext cx="5392738" cy="707886"/>
          </a:xfrm>
          <a:prstGeom prst="rect">
            <a:avLst/>
          </a:prstGeom>
          <a:noFill/>
        </p:spPr>
        <p:txBody>
          <a:bodyPr wrap="square" rtlCol="0">
            <a:spAutoFit/>
          </a:bodyPr>
          <a:lstStyle/>
          <a:p>
            <a:pPr algn="ctr"/>
            <a:r>
              <a:rPr lang="de-DE" sz="2000" b="1" i="1" dirty="0">
                <a:latin typeface="Garamond" panose="02020404030301010803" pitchFamily="18" charset="0"/>
                <a:cs typeface="Ebrima" panose="020F0502020204030204" pitchFamily="34" charset="0"/>
              </a:rPr>
              <a:t>Hallo, hallo, willkommen im Jahr 1941. Konrad Zuse mein Name.</a:t>
            </a:r>
          </a:p>
        </p:txBody>
      </p:sp>
      <p:sp>
        <p:nvSpPr>
          <p:cNvPr id="5" name="Textfeld 4">
            <a:extLst>
              <a:ext uri="{FF2B5EF4-FFF2-40B4-BE49-F238E27FC236}">
                <a16:creationId xmlns:a16="http://schemas.microsoft.com/office/drawing/2014/main" id="{C2052484-55D4-B454-7998-C6D79572FEBC}"/>
              </a:ext>
            </a:extLst>
          </p:cNvPr>
          <p:cNvSpPr txBox="1"/>
          <p:nvPr/>
        </p:nvSpPr>
        <p:spPr>
          <a:xfrm>
            <a:off x="736600" y="2174732"/>
            <a:ext cx="5392738" cy="1938992"/>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Ihr habt bereits eine beachtliche Reise durch die Zeit der Rechenmaschinen hinter euch – das verdient Anerkennung. Leider herrscht immer noch Krieg, und die Zeiten sind geprägt von Unsicherheit und Entbehrungen. Umso erfreulicher ist es, dass ihr euch für die Geschichte der Computertechnik begeistert.</a:t>
            </a:r>
          </a:p>
        </p:txBody>
      </p:sp>
      <p:sp>
        <p:nvSpPr>
          <p:cNvPr id="6" name="Textfeld 5">
            <a:extLst>
              <a:ext uri="{FF2B5EF4-FFF2-40B4-BE49-F238E27FC236}">
                <a16:creationId xmlns:a16="http://schemas.microsoft.com/office/drawing/2014/main" id="{5F9C382B-186B-1BE7-60AA-745F522C9F7A}"/>
              </a:ext>
            </a:extLst>
          </p:cNvPr>
          <p:cNvSpPr txBox="1"/>
          <p:nvPr/>
        </p:nvSpPr>
        <p:spPr>
          <a:xfrm>
            <a:off x="728662" y="4260519"/>
            <a:ext cx="5392738" cy="1938992"/>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Seit Ada Lovelace gemeinsam mit Charles Babbage das Konzept der Analytical Engine entwickelte, hat sich die Technik rasant weiterentwickelt. Nun stehe ich selbst kurz davor, meine erste voll funktionsfähige Rechenmaschine, die Z3, zu realisieren – ein bedeutender Schritt in Richtung automatisierter Berechnungen.</a:t>
            </a:r>
          </a:p>
        </p:txBody>
      </p:sp>
      <p:sp>
        <p:nvSpPr>
          <p:cNvPr id="7" name="Textfeld 6">
            <a:extLst>
              <a:ext uri="{FF2B5EF4-FFF2-40B4-BE49-F238E27FC236}">
                <a16:creationId xmlns:a16="http://schemas.microsoft.com/office/drawing/2014/main" id="{C4575BDB-77EF-9337-8D8B-0C1000F40ED4}"/>
              </a:ext>
            </a:extLst>
          </p:cNvPr>
          <p:cNvSpPr txBox="1"/>
          <p:nvPr/>
        </p:nvSpPr>
        <p:spPr>
          <a:xfrm>
            <a:off x="728662" y="6346306"/>
            <a:ext cx="5392738" cy="1938992"/>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Doch bevor ich zu viel verrate, seid ihr an der Reihe: Zeigt mir, ob ihr in der Lage seid, einen moderneren Rechner als meine Z3 aus den bereitgestellten Komponenten korrekt zusammenzusetzen. Alle notwendigen Bauteile liegen bereit. Es kommt jetzt auf euer technisches Geschick und eure logische Herangehensweise an.</a:t>
            </a:r>
          </a:p>
        </p:txBody>
      </p:sp>
      <p:sp>
        <p:nvSpPr>
          <p:cNvPr id="2" name="Textfeld 1">
            <a:extLst>
              <a:ext uri="{FF2B5EF4-FFF2-40B4-BE49-F238E27FC236}">
                <a16:creationId xmlns:a16="http://schemas.microsoft.com/office/drawing/2014/main" id="{0D6E7EF9-3EB3-E269-C3F8-CF17C1E93DB6}"/>
              </a:ext>
            </a:extLst>
          </p:cNvPr>
          <p:cNvSpPr txBox="1"/>
          <p:nvPr/>
        </p:nvSpPr>
        <p:spPr>
          <a:xfrm>
            <a:off x="728662" y="8432093"/>
            <a:ext cx="4205647" cy="1015663"/>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Ich wünsche euch viel Erfolg bei dieser Aufgabe und alles Gute für eure zukünftigen Reisen durch die Geschichte der Informatik.</a:t>
            </a:r>
          </a:p>
        </p:txBody>
      </p:sp>
    </p:spTree>
    <p:extLst>
      <p:ext uri="{BB962C8B-B14F-4D97-AF65-F5344CB8AC3E}">
        <p14:creationId xmlns:p14="http://schemas.microsoft.com/office/powerpoint/2010/main" val="32158883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a:extLst>
            <a:ext uri="{FF2B5EF4-FFF2-40B4-BE49-F238E27FC236}">
              <a16:creationId xmlns:a16="http://schemas.microsoft.com/office/drawing/2014/main" id="{6237D57D-A198-DBE8-8E55-33E75E87123E}"/>
            </a:ext>
          </a:extLst>
        </p:cNvPr>
        <p:cNvGrpSpPr/>
        <p:nvPr/>
      </p:nvGrpSpPr>
      <p:grpSpPr>
        <a:xfrm>
          <a:off x="0" y="0"/>
          <a:ext cx="0" cy="0"/>
          <a:chOff x="0" y="0"/>
          <a:chExt cx="0" cy="0"/>
        </a:xfrm>
      </p:grpSpPr>
    </p:spTree>
    <p:extLst>
      <p:ext uri="{BB962C8B-B14F-4D97-AF65-F5344CB8AC3E}">
        <p14:creationId xmlns:p14="http://schemas.microsoft.com/office/powerpoint/2010/main" val="205385759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C981A6A3-2589-9F9F-C8D4-56C63356693A}"/>
            </a:ext>
          </a:extLst>
        </p:cNvPr>
        <p:cNvGrpSpPr/>
        <p:nvPr/>
      </p:nvGrpSpPr>
      <p:grpSpPr>
        <a:xfrm>
          <a:off x="0" y="0"/>
          <a:ext cx="0" cy="0"/>
          <a:chOff x="0" y="0"/>
          <a:chExt cx="0" cy="0"/>
        </a:xfrm>
      </p:grpSpPr>
      <p:sp>
        <p:nvSpPr>
          <p:cNvPr id="4" name="Textfeld 3">
            <a:extLst>
              <a:ext uri="{FF2B5EF4-FFF2-40B4-BE49-F238E27FC236}">
                <a16:creationId xmlns:a16="http://schemas.microsoft.com/office/drawing/2014/main" id="{26611C35-A287-3315-9831-F210AC8BE5DF}"/>
              </a:ext>
            </a:extLst>
          </p:cNvPr>
          <p:cNvSpPr txBox="1"/>
          <p:nvPr/>
        </p:nvSpPr>
        <p:spPr>
          <a:xfrm>
            <a:off x="728662" y="1389063"/>
            <a:ext cx="5392738" cy="400110"/>
          </a:xfrm>
          <a:prstGeom prst="rect">
            <a:avLst/>
          </a:prstGeom>
          <a:noFill/>
        </p:spPr>
        <p:txBody>
          <a:bodyPr wrap="square" rtlCol="0">
            <a:spAutoFit/>
          </a:bodyPr>
          <a:lstStyle/>
          <a:p>
            <a:r>
              <a:rPr lang="de-DE" sz="2000" b="1" i="1" dirty="0">
                <a:latin typeface="Garamond" panose="02020404030301010803" pitchFamily="18" charset="0"/>
                <a:cs typeface="Ebrima" panose="020F0502020204030204" pitchFamily="34" charset="0"/>
              </a:rPr>
              <a:t>Liebe Zeitreisende,</a:t>
            </a:r>
          </a:p>
        </p:txBody>
      </p:sp>
      <p:sp>
        <p:nvSpPr>
          <p:cNvPr id="5" name="Textfeld 4">
            <a:extLst>
              <a:ext uri="{FF2B5EF4-FFF2-40B4-BE49-F238E27FC236}">
                <a16:creationId xmlns:a16="http://schemas.microsoft.com/office/drawing/2014/main" id="{CAFB537E-21F3-2CE7-0047-6CE728E006EC}"/>
              </a:ext>
            </a:extLst>
          </p:cNvPr>
          <p:cNvSpPr txBox="1"/>
          <p:nvPr/>
        </p:nvSpPr>
        <p:spPr>
          <a:xfrm>
            <a:off x="728662" y="1951720"/>
            <a:ext cx="5392738" cy="1631216"/>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es freut mich ungemein, dass ihr den Weg ins Jahr 1983 zu mir gefunden habt. Wie ich sehe ist das Thema künstliche Intelligenz auch heute noch allgegenwärtig – ob mich das allerdings wirklich erfreuen soll, da bin ich mir nicht ganz sicher.</a:t>
            </a:r>
          </a:p>
        </p:txBody>
      </p:sp>
      <p:sp>
        <p:nvSpPr>
          <p:cNvPr id="6" name="Textfeld 5">
            <a:extLst>
              <a:ext uri="{FF2B5EF4-FFF2-40B4-BE49-F238E27FC236}">
                <a16:creationId xmlns:a16="http://schemas.microsoft.com/office/drawing/2014/main" id="{969A9A64-6684-878A-9ED4-B7254FEED23E}"/>
              </a:ext>
            </a:extLst>
          </p:cNvPr>
          <p:cNvSpPr txBox="1"/>
          <p:nvPr/>
        </p:nvSpPr>
        <p:spPr>
          <a:xfrm>
            <a:off x="728662" y="3745483"/>
            <a:ext cx="5392738" cy="1631216"/>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Wusstet ihr, dass ich vor einigen Jahren selbst einen einfachen Chatbot entwickelt habe? Irgendwo hier müsste ich noch Protokolle unserer Gespräche aufbewahrt haben… lasst mich mal sehen… ach nein, wie ärgerlich! Irgendetwas ist durcheinander geraten. Das tut mir wirklich leid.</a:t>
            </a:r>
          </a:p>
        </p:txBody>
      </p:sp>
      <p:sp>
        <p:nvSpPr>
          <p:cNvPr id="7" name="Textfeld 6">
            <a:extLst>
              <a:ext uri="{FF2B5EF4-FFF2-40B4-BE49-F238E27FC236}">
                <a16:creationId xmlns:a16="http://schemas.microsoft.com/office/drawing/2014/main" id="{A669650C-987E-2360-AEFC-1268E2061B2E}"/>
              </a:ext>
            </a:extLst>
          </p:cNvPr>
          <p:cNvSpPr txBox="1"/>
          <p:nvPr/>
        </p:nvSpPr>
        <p:spPr>
          <a:xfrm>
            <a:off x="728662" y="5539246"/>
            <a:ext cx="5392738" cy="1631216"/>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Aber da ihr ja schon mal hier seid, könnt ihr mir sicher helfen: Bringt bitte die vier Dialoge wieder in die richtige Reihenfolge. Ich habe gehört, ihr habt von Konrad Zuse einen Computer erhalten? Dann gebe ich euch auch eine Testversion meines Chatbots mit – falls ihr ihn ausprobieren möchtet.</a:t>
            </a:r>
          </a:p>
        </p:txBody>
      </p:sp>
      <p:sp>
        <p:nvSpPr>
          <p:cNvPr id="2" name="Textfeld 1">
            <a:extLst>
              <a:ext uri="{FF2B5EF4-FFF2-40B4-BE49-F238E27FC236}">
                <a16:creationId xmlns:a16="http://schemas.microsoft.com/office/drawing/2014/main" id="{A94AC46C-BB32-6D9D-A289-79A299313750}"/>
              </a:ext>
            </a:extLst>
          </p:cNvPr>
          <p:cNvSpPr txBox="1"/>
          <p:nvPr/>
        </p:nvSpPr>
        <p:spPr>
          <a:xfrm>
            <a:off x="728662" y="7333009"/>
            <a:ext cx="5392738" cy="1323439"/>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Ich wünsche euch viel Erfolg auf eurer Reise in die Zukunft und passt gut auf euch auf!</a:t>
            </a:r>
          </a:p>
          <a:p>
            <a:endParaRPr lang="de-DE" sz="2000" i="1" dirty="0">
              <a:latin typeface="Garamond" panose="02020404030301010803" pitchFamily="18" charset="0"/>
              <a:cs typeface="Ebrima" panose="020F0502020204030204" pitchFamily="34" charset="0"/>
            </a:endParaRPr>
          </a:p>
          <a:p>
            <a:r>
              <a:rPr lang="de-DE" sz="2000" b="1" i="1" dirty="0">
                <a:latin typeface="Garamond" panose="02020404030301010803" pitchFamily="18" charset="0"/>
                <a:cs typeface="Ebrima" panose="020F0502020204030204" pitchFamily="34" charset="0"/>
              </a:rPr>
              <a:t>J</a:t>
            </a:r>
            <a:r>
              <a:rPr lang="de-DE" sz="2000" b="1" i="1" dirty="0">
                <a:latin typeface="Lucida Calligraphy" panose="03010101010101010101" pitchFamily="66" charset="77"/>
                <a:cs typeface="Ebrima" panose="020F0502020204030204" pitchFamily="34" charset="0"/>
              </a:rPr>
              <a:t>oseph Weizenbaum</a:t>
            </a:r>
          </a:p>
        </p:txBody>
      </p:sp>
    </p:spTree>
    <p:extLst>
      <p:ext uri="{BB962C8B-B14F-4D97-AF65-F5344CB8AC3E}">
        <p14:creationId xmlns:p14="http://schemas.microsoft.com/office/powerpoint/2010/main" val="27454228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a:extLst>
            <a:ext uri="{FF2B5EF4-FFF2-40B4-BE49-F238E27FC236}">
              <a16:creationId xmlns:a16="http://schemas.microsoft.com/office/drawing/2014/main" id="{F00CC278-8D7B-1284-3A10-0F8399737887}"/>
            </a:ext>
          </a:extLst>
        </p:cNvPr>
        <p:cNvGrpSpPr/>
        <p:nvPr/>
      </p:nvGrpSpPr>
      <p:grpSpPr>
        <a:xfrm>
          <a:off x="0" y="0"/>
          <a:ext cx="0" cy="0"/>
          <a:chOff x="0" y="0"/>
          <a:chExt cx="0" cy="0"/>
        </a:xfrm>
      </p:grpSpPr>
      <p:sp>
        <p:nvSpPr>
          <p:cNvPr id="2" name="Textfeld 1">
            <a:extLst>
              <a:ext uri="{FF2B5EF4-FFF2-40B4-BE49-F238E27FC236}">
                <a16:creationId xmlns:a16="http://schemas.microsoft.com/office/drawing/2014/main" id="{48619215-2861-A647-5CE0-544BB98095D5}"/>
              </a:ext>
            </a:extLst>
          </p:cNvPr>
          <p:cNvSpPr txBox="1"/>
          <p:nvPr/>
        </p:nvSpPr>
        <p:spPr>
          <a:xfrm>
            <a:off x="732631" y="7338468"/>
            <a:ext cx="5392738" cy="2062103"/>
          </a:xfrm>
          <a:prstGeom prst="rect">
            <a:avLst/>
          </a:prstGeom>
          <a:noFill/>
        </p:spPr>
        <p:txBody>
          <a:bodyPr wrap="square" rtlCol="0">
            <a:spAutoFit/>
          </a:bodyPr>
          <a:lstStyle/>
          <a:p>
            <a:pPr algn="ctr"/>
            <a:r>
              <a:rPr lang="de-DE" sz="1600" dirty="0">
                <a:latin typeface="Special Elite" panose="02000506000000020004" pitchFamily="2" charset="0"/>
                <a:ea typeface="Fira Mono" panose="020B0509050000020004" pitchFamily="49" charset="0"/>
                <a:cs typeface="Ebrima" panose="020F0502020204030204" pitchFamily="34" charset="0"/>
              </a:rPr>
              <a:t>Um den Code für das Schloss zu erhalten, müsst ihr alle Buchstaben des Lösungsworts in ihre jeweilige Zahl im Alphabet umwandeln. Rechnet diese Werte zusammen und vergesst dabei auch nicht die Ziffern, die bereits im Code stehen. Addiert alles, multipliziert die Summe anschließend mit 42 – das Ergebnis ist euer vierstelliger Schlosscode.</a:t>
            </a:r>
          </a:p>
        </p:txBody>
      </p:sp>
    </p:spTree>
    <p:extLst>
      <p:ext uri="{BB962C8B-B14F-4D97-AF65-F5344CB8AC3E}">
        <p14:creationId xmlns:p14="http://schemas.microsoft.com/office/powerpoint/2010/main" val="45283917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692F6AC4-17A3-2F68-E7C6-4A0163031F35}"/>
            </a:ext>
          </a:extLst>
        </p:cNvPr>
        <p:cNvGrpSpPr/>
        <p:nvPr/>
      </p:nvGrpSpPr>
      <p:grpSpPr>
        <a:xfrm>
          <a:off x="0" y="0"/>
          <a:ext cx="0" cy="0"/>
          <a:chOff x="0" y="0"/>
          <a:chExt cx="0" cy="0"/>
        </a:xfrm>
      </p:grpSpPr>
      <p:sp>
        <p:nvSpPr>
          <p:cNvPr id="4" name="Textfeld 3">
            <a:extLst>
              <a:ext uri="{FF2B5EF4-FFF2-40B4-BE49-F238E27FC236}">
                <a16:creationId xmlns:a16="http://schemas.microsoft.com/office/drawing/2014/main" id="{67127506-A59A-BC42-A639-05BA0C8A986F}"/>
              </a:ext>
            </a:extLst>
          </p:cNvPr>
          <p:cNvSpPr txBox="1"/>
          <p:nvPr/>
        </p:nvSpPr>
        <p:spPr>
          <a:xfrm>
            <a:off x="728662" y="1389063"/>
            <a:ext cx="5392738" cy="707886"/>
          </a:xfrm>
          <a:prstGeom prst="rect">
            <a:avLst/>
          </a:prstGeom>
          <a:noFill/>
        </p:spPr>
        <p:txBody>
          <a:bodyPr wrap="square" rtlCol="0">
            <a:spAutoFit/>
          </a:bodyPr>
          <a:lstStyle/>
          <a:p>
            <a:pPr algn="ctr"/>
            <a:r>
              <a:rPr lang="de-DE" sz="2000" b="1" i="1" dirty="0">
                <a:latin typeface="Garamond" panose="02020404030301010803" pitchFamily="18" charset="0"/>
                <a:cs typeface="Ebrima" panose="020F0502020204030204" pitchFamily="34" charset="0"/>
              </a:rPr>
              <a:t>Wie weit ihr schon gekommen seid – beeindruckend!</a:t>
            </a:r>
          </a:p>
        </p:txBody>
      </p:sp>
      <p:sp>
        <p:nvSpPr>
          <p:cNvPr id="5" name="Textfeld 4">
            <a:extLst>
              <a:ext uri="{FF2B5EF4-FFF2-40B4-BE49-F238E27FC236}">
                <a16:creationId xmlns:a16="http://schemas.microsoft.com/office/drawing/2014/main" id="{8DB3C3EF-69C3-466E-5E24-65B98585DC8B}"/>
              </a:ext>
            </a:extLst>
          </p:cNvPr>
          <p:cNvSpPr txBox="1"/>
          <p:nvPr/>
        </p:nvSpPr>
        <p:spPr>
          <a:xfrm>
            <a:off x="728662" y="2455863"/>
            <a:ext cx="5392738" cy="1323439"/>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Mein Name ist Tim Berners-Lee und ihr habt es ins Jahr 1995 geschafft. So viel ist in den letzten Jahren passiert, dass ich kaum alles aufzählen kann, was sich in dieser Zeit an Entwicklungen ereignet hat.</a:t>
            </a:r>
          </a:p>
        </p:txBody>
      </p:sp>
      <p:sp>
        <p:nvSpPr>
          <p:cNvPr id="6" name="Textfeld 5">
            <a:extLst>
              <a:ext uri="{FF2B5EF4-FFF2-40B4-BE49-F238E27FC236}">
                <a16:creationId xmlns:a16="http://schemas.microsoft.com/office/drawing/2014/main" id="{3E5A5512-ED02-896A-F49E-EE3C9F9EC5C6}"/>
              </a:ext>
            </a:extLst>
          </p:cNvPr>
          <p:cNvSpPr txBox="1"/>
          <p:nvPr/>
        </p:nvSpPr>
        <p:spPr>
          <a:xfrm>
            <a:off x="728662" y="4138216"/>
            <a:ext cx="5392738" cy="1938992"/>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Trotzdem habe ich euch etwas vorbereitet, das euch auf eurer weiteren Reise unterstützen wird: Ihr bekommt von mir fünf hochmoderne Computer. Auf jedem dieser Geräte findet ihr in meinem Ordner eine HTML-Datei, die repariert werden muss. Wenn ihr die Dateien richtig behandelt und korrigiert, werden sie euch den Weg zum Ziel weisen.</a:t>
            </a:r>
          </a:p>
        </p:txBody>
      </p:sp>
      <p:sp>
        <p:nvSpPr>
          <p:cNvPr id="7" name="Textfeld 6">
            <a:extLst>
              <a:ext uri="{FF2B5EF4-FFF2-40B4-BE49-F238E27FC236}">
                <a16:creationId xmlns:a16="http://schemas.microsoft.com/office/drawing/2014/main" id="{48834BCD-189C-55D9-6287-8473E36B9DA7}"/>
              </a:ext>
            </a:extLst>
          </p:cNvPr>
          <p:cNvSpPr txBox="1"/>
          <p:nvPr/>
        </p:nvSpPr>
        <p:spPr>
          <a:xfrm>
            <a:off x="728662" y="6436122"/>
            <a:ext cx="5392738" cy="400110"/>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Viel Erfolg auf eurer spannenden Reise!</a:t>
            </a:r>
          </a:p>
        </p:txBody>
      </p:sp>
    </p:spTree>
    <p:extLst>
      <p:ext uri="{BB962C8B-B14F-4D97-AF65-F5344CB8AC3E}">
        <p14:creationId xmlns:p14="http://schemas.microsoft.com/office/powerpoint/2010/main" val="41894956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a:extLst>
            <a:ext uri="{FF2B5EF4-FFF2-40B4-BE49-F238E27FC236}">
              <a16:creationId xmlns:a16="http://schemas.microsoft.com/office/drawing/2014/main" id="{2E3D710E-A571-932B-A249-40DB37F7CE5C}"/>
            </a:ext>
          </a:extLst>
        </p:cNvPr>
        <p:cNvGrpSpPr/>
        <p:nvPr/>
      </p:nvGrpSpPr>
      <p:grpSpPr>
        <a:xfrm>
          <a:off x="0" y="0"/>
          <a:ext cx="0" cy="0"/>
          <a:chOff x="0" y="0"/>
          <a:chExt cx="0" cy="0"/>
        </a:xfrm>
      </p:grpSpPr>
      <p:pic>
        <p:nvPicPr>
          <p:cNvPr id="3" name="Grafik 2" descr="Ein Bild, das Schwarz, Dunkelheit enthält.&#10;&#10;KI-generierte Inhalte können fehlerhaft sein.">
            <a:extLst>
              <a:ext uri="{FF2B5EF4-FFF2-40B4-BE49-F238E27FC236}">
                <a16:creationId xmlns:a16="http://schemas.microsoft.com/office/drawing/2014/main" id="{D9A52004-DFE7-C4FF-6BF2-0DCAC7C6825C}"/>
              </a:ext>
            </a:extLst>
          </p:cNvPr>
          <p:cNvPicPr>
            <a:picLocks noChangeAspect="1"/>
          </p:cNvPicPr>
          <p:nvPr/>
        </p:nvPicPr>
        <p:blipFill>
          <a:blip r:embed="rId3"/>
          <a:srcRect l="8486" t="18333" r="3636" b="22272"/>
          <a:stretch>
            <a:fillRect/>
          </a:stretch>
        </p:blipFill>
        <p:spPr>
          <a:xfrm>
            <a:off x="415636" y="3595254"/>
            <a:ext cx="6026727" cy="2715491"/>
          </a:xfrm>
          <a:prstGeom prst="rect">
            <a:avLst/>
          </a:prstGeom>
        </p:spPr>
      </p:pic>
    </p:spTree>
    <p:extLst>
      <p:ext uri="{BB962C8B-B14F-4D97-AF65-F5344CB8AC3E}">
        <p14:creationId xmlns:p14="http://schemas.microsoft.com/office/powerpoint/2010/main" val="222000568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913E3221-00D8-7A3D-EB3F-89B6FA2BF863}"/>
            </a:ext>
          </a:extLst>
        </p:cNvPr>
        <p:cNvGrpSpPr/>
        <p:nvPr/>
      </p:nvGrpSpPr>
      <p:grpSpPr>
        <a:xfrm>
          <a:off x="0" y="0"/>
          <a:ext cx="0" cy="0"/>
          <a:chOff x="0" y="0"/>
          <a:chExt cx="0" cy="0"/>
        </a:xfrm>
      </p:grpSpPr>
      <p:sp>
        <p:nvSpPr>
          <p:cNvPr id="4" name="Textfeld 3">
            <a:extLst>
              <a:ext uri="{FF2B5EF4-FFF2-40B4-BE49-F238E27FC236}">
                <a16:creationId xmlns:a16="http://schemas.microsoft.com/office/drawing/2014/main" id="{542D22CB-A19A-3C3C-B4AA-60BAD3B6C1E4}"/>
              </a:ext>
            </a:extLst>
          </p:cNvPr>
          <p:cNvSpPr txBox="1"/>
          <p:nvPr/>
        </p:nvSpPr>
        <p:spPr>
          <a:xfrm>
            <a:off x="728662" y="1389063"/>
            <a:ext cx="5392738" cy="400110"/>
          </a:xfrm>
          <a:prstGeom prst="rect">
            <a:avLst/>
          </a:prstGeom>
          <a:noFill/>
        </p:spPr>
        <p:txBody>
          <a:bodyPr wrap="square" rtlCol="0">
            <a:spAutoFit/>
          </a:bodyPr>
          <a:lstStyle/>
          <a:p>
            <a:pPr algn="ctr"/>
            <a:r>
              <a:rPr lang="de-DE" sz="2000" b="1" i="1" dirty="0">
                <a:latin typeface="Garamond" panose="02020404030301010803" pitchFamily="18" charset="0"/>
                <a:cs typeface="Ebrima" panose="020F0502020204030204" pitchFamily="34" charset="0"/>
              </a:rPr>
              <a:t>Herzlichen Glückwunsch, ihr Zeitreisenden!</a:t>
            </a:r>
          </a:p>
        </p:txBody>
      </p:sp>
      <p:sp>
        <p:nvSpPr>
          <p:cNvPr id="5" name="Textfeld 4">
            <a:extLst>
              <a:ext uri="{FF2B5EF4-FFF2-40B4-BE49-F238E27FC236}">
                <a16:creationId xmlns:a16="http://schemas.microsoft.com/office/drawing/2014/main" id="{9D97A44B-55C3-568B-3D93-1874EE12401E}"/>
              </a:ext>
            </a:extLst>
          </p:cNvPr>
          <p:cNvSpPr txBox="1"/>
          <p:nvPr/>
        </p:nvSpPr>
        <p:spPr>
          <a:xfrm>
            <a:off x="728662" y="2321749"/>
            <a:ext cx="5392738" cy="1323439"/>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Ihr habt es geschafft, die Zeitströme wieder zu ordnen und die Geschichte der Informatik zu bewahren. Eure Zusammenarbeit, euer Scharfsinn und eure Ausdauer haben das </a:t>
            </a:r>
            <a:r>
              <a:rPr lang="de-DE" sz="2000" i="1" dirty="0" err="1">
                <a:latin typeface="Garamond" panose="02020404030301010803" pitchFamily="18" charset="0"/>
                <a:cs typeface="Ebrima" panose="020F0502020204030204" pitchFamily="34" charset="0"/>
              </a:rPr>
              <a:t>ChronoLab</a:t>
            </a:r>
            <a:r>
              <a:rPr lang="de-DE" sz="2000" i="1" dirty="0">
                <a:latin typeface="Garamond" panose="02020404030301010803" pitchFamily="18" charset="0"/>
                <a:cs typeface="Ebrima" panose="020F0502020204030204" pitchFamily="34" charset="0"/>
              </a:rPr>
              <a:t> gerettet.</a:t>
            </a:r>
          </a:p>
        </p:txBody>
      </p:sp>
      <p:sp>
        <p:nvSpPr>
          <p:cNvPr id="6" name="Textfeld 5">
            <a:extLst>
              <a:ext uri="{FF2B5EF4-FFF2-40B4-BE49-F238E27FC236}">
                <a16:creationId xmlns:a16="http://schemas.microsoft.com/office/drawing/2014/main" id="{E164613A-8612-D6AC-73EA-CBF05F717C44}"/>
              </a:ext>
            </a:extLst>
          </p:cNvPr>
          <p:cNvSpPr txBox="1"/>
          <p:nvPr/>
        </p:nvSpPr>
        <p:spPr>
          <a:xfrm>
            <a:off x="728662" y="3957935"/>
            <a:ext cx="5392738" cy="1323439"/>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Ich danke euch für euren Einsatz – ohne euch wären wertvolle Ideen und Erkenntnisse verloren gegangen. Ihr habt gezeigt, dass man durch Teamarbeit und Neugier auch die größten Rätsel meistern kann.</a:t>
            </a:r>
          </a:p>
        </p:txBody>
      </p:sp>
      <p:sp>
        <p:nvSpPr>
          <p:cNvPr id="7" name="Textfeld 6">
            <a:extLst>
              <a:ext uri="{FF2B5EF4-FFF2-40B4-BE49-F238E27FC236}">
                <a16:creationId xmlns:a16="http://schemas.microsoft.com/office/drawing/2014/main" id="{0E554001-1CE9-9BD6-8DEB-D6108D29ECD8}"/>
              </a:ext>
            </a:extLst>
          </p:cNvPr>
          <p:cNvSpPr txBox="1"/>
          <p:nvPr/>
        </p:nvSpPr>
        <p:spPr>
          <a:xfrm>
            <a:off x="728662" y="5594121"/>
            <a:ext cx="5392738" cy="1015663"/>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Behaltet dieses Wissen in Erinnerung: Jede Entdeckung, jeder Gedanke und jedes Stück Geschichte lebt weiter, wenn wir es verstehen und weitergeben.</a:t>
            </a:r>
          </a:p>
        </p:txBody>
      </p:sp>
      <p:sp>
        <p:nvSpPr>
          <p:cNvPr id="2" name="Textfeld 1">
            <a:extLst>
              <a:ext uri="{FF2B5EF4-FFF2-40B4-BE49-F238E27FC236}">
                <a16:creationId xmlns:a16="http://schemas.microsoft.com/office/drawing/2014/main" id="{356E4363-E8F4-594A-FAC7-D432F4FD515E}"/>
              </a:ext>
            </a:extLst>
          </p:cNvPr>
          <p:cNvSpPr txBox="1"/>
          <p:nvPr/>
        </p:nvSpPr>
        <p:spPr>
          <a:xfrm>
            <a:off x="728662" y="6922531"/>
            <a:ext cx="5392738" cy="707886"/>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Eure Reise endet hier – doch die Bedeutung dessen, was ihr gelernt habt, begleitet euch in die Zukunft.</a:t>
            </a:r>
          </a:p>
        </p:txBody>
      </p:sp>
      <p:sp>
        <p:nvSpPr>
          <p:cNvPr id="3" name="Textfeld 2">
            <a:extLst>
              <a:ext uri="{FF2B5EF4-FFF2-40B4-BE49-F238E27FC236}">
                <a16:creationId xmlns:a16="http://schemas.microsoft.com/office/drawing/2014/main" id="{0495EEDA-D8A3-9178-02DC-8E6D15697F7B}"/>
              </a:ext>
            </a:extLst>
          </p:cNvPr>
          <p:cNvSpPr txBox="1"/>
          <p:nvPr/>
        </p:nvSpPr>
        <p:spPr>
          <a:xfrm>
            <a:off x="728662" y="8162994"/>
            <a:ext cx="4023447" cy="707886"/>
          </a:xfrm>
          <a:prstGeom prst="rect">
            <a:avLst/>
          </a:prstGeom>
          <a:noFill/>
        </p:spPr>
        <p:txBody>
          <a:bodyPr wrap="square" rtlCol="0">
            <a:spAutoFit/>
          </a:bodyPr>
          <a:lstStyle/>
          <a:p>
            <a:pPr algn="ctr"/>
            <a:r>
              <a:rPr lang="de-DE" sz="2000" b="1" i="1" dirty="0">
                <a:latin typeface="Garamond" panose="02020404030301010803" pitchFamily="18" charset="0"/>
                <a:cs typeface="Ebrima" panose="020F0502020204030204" pitchFamily="34" charset="0"/>
              </a:rPr>
              <a:t>Danke, dass ihr Teil des </a:t>
            </a:r>
            <a:r>
              <a:rPr lang="de-DE" sz="2000" b="1" i="1" dirty="0" err="1">
                <a:latin typeface="Garamond" panose="02020404030301010803" pitchFamily="18" charset="0"/>
                <a:cs typeface="Ebrima" panose="020F0502020204030204" pitchFamily="34" charset="0"/>
              </a:rPr>
              <a:t>ChronoLab</a:t>
            </a:r>
            <a:r>
              <a:rPr lang="de-DE" sz="2000" b="1" i="1" dirty="0">
                <a:latin typeface="Garamond" panose="02020404030301010803" pitchFamily="18" charset="0"/>
                <a:cs typeface="Ebrima" panose="020F0502020204030204" pitchFamily="34" charset="0"/>
              </a:rPr>
              <a:t> wart.</a:t>
            </a:r>
          </a:p>
        </p:txBody>
      </p:sp>
    </p:spTree>
    <p:extLst>
      <p:ext uri="{BB962C8B-B14F-4D97-AF65-F5344CB8AC3E}">
        <p14:creationId xmlns:p14="http://schemas.microsoft.com/office/powerpoint/2010/main" val="113097407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a:extLst>
            <a:ext uri="{FF2B5EF4-FFF2-40B4-BE49-F238E27FC236}">
              <a16:creationId xmlns:a16="http://schemas.microsoft.com/office/drawing/2014/main" id="{A72E7AF4-6717-ED85-3439-52A8B6334C84}"/>
            </a:ext>
          </a:extLst>
        </p:cNvPr>
        <p:cNvGrpSpPr/>
        <p:nvPr/>
      </p:nvGrpSpPr>
      <p:grpSpPr>
        <a:xfrm>
          <a:off x="0" y="0"/>
          <a:ext cx="0" cy="0"/>
          <a:chOff x="0" y="0"/>
          <a:chExt cx="0" cy="0"/>
        </a:xfrm>
      </p:grpSpPr>
    </p:spTree>
    <p:extLst>
      <p:ext uri="{BB962C8B-B14F-4D97-AF65-F5344CB8AC3E}">
        <p14:creationId xmlns:p14="http://schemas.microsoft.com/office/powerpoint/2010/main" val="42728551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517063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81DE1B2E-7C69-A619-944B-2E8A8787ACF1}"/>
            </a:ext>
          </a:extLst>
        </p:cNvPr>
        <p:cNvGrpSpPr/>
        <p:nvPr/>
      </p:nvGrpSpPr>
      <p:grpSpPr>
        <a:xfrm>
          <a:off x="0" y="0"/>
          <a:ext cx="0" cy="0"/>
          <a:chOff x="0" y="0"/>
          <a:chExt cx="0" cy="0"/>
        </a:xfrm>
      </p:grpSpPr>
      <p:sp>
        <p:nvSpPr>
          <p:cNvPr id="4" name="Textfeld 3">
            <a:extLst>
              <a:ext uri="{FF2B5EF4-FFF2-40B4-BE49-F238E27FC236}">
                <a16:creationId xmlns:a16="http://schemas.microsoft.com/office/drawing/2014/main" id="{C7D993C0-1A4A-EF8C-3630-0F32BE96B0CC}"/>
              </a:ext>
            </a:extLst>
          </p:cNvPr>
          <p:cNvSpPr txBox="1"/>
          <p:nvPr/>
        </p:nvSpPr>
        <p:spPr>
          <a:xfrm>
            <a:off x="728662" y="1389063"/>
            <a:ext cx="5392738" cy="707886"/>
          </a:xfrm>
          <a:prstGeom prst="rect">
            <a:avLst/>
          </a:prstGeom>
          <a:noFill/>
        </p:spPr>
        <p:txBody>
          <a:bodyPr wrap="square" rtlCol="0">
            <a:spAutoFit/>
          </a:bodyPr>
          <a:lstStyle/>
          <a:p>
            <a:pPr algn="ctr"/>
            <a:r>
              <a:rPr lang="de-DE" sz="2000" b="1" i="1" dirty="0">
                <a:latin typeface="Garamond" panose="02020404030301010803" pitchFamily="18" charset="0"/>
                <a:cs typeface="Ebrima" panose="020F0502020204030204" pitchFamily="34" charset="0"/>
              </a:rPr>
              <a:t>Besuch aus der Zukunft! Wie aufregend. Willkommen im Jahr 1842!</a:t>
            </a:r>
          </a:p>
        </p:txBody>
      </p:sp>
      <p:sp>
        <p:nvSpPr>
          <p:cNvPr id="5" name="Textfeld 4">
            <a:extLst>
              <a:ext uri="{FF2B5EF4-FFF2-40B4-BE49-F238E27FC236}">
                <a16:creationId xmlns:a16="http://schemas.microsoft.com/office/drawing/2014/main" id="{7CECA10E-0C50-0724-3B33-D0122EDBFBDA}"/>
              </a:ext>
            </a:extLst>
          </p:cNvPr>
          <p:cNvSpPr txBox="1"/>
          <p:nvPr/>
        </p:nvSpPr>
        <p:spPr>
          <a:xfrm>
            <a:off x="728662" y="2455863"/>
            <a:ext cx="5392738" cy="1323439"/>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Mein Name ist Ada Lovelace. Ich arbeite an einer besonderen Maschine, die – so hoffe ich – eines Tages mehr kann als bloß Zahlen addieren. Man sagt, ich sehe in Dingen Möglichkeiten, die andere übersehen.</a:t>
            </a:r>
          </a:p>
        </p:txBody>
      </p:sp>
      <p:sp>
        <p:nvSpPr>
          <p:cNvPr id="6" name="Textfeld 5">
            <a:extLst>
              <a:ext uri="{FF2B5EF4-FFF2-40B4-BE49-F238E27FC236}">
                <a16:creationId xmlns:a16="http://schemas.microsoft.com/office/drawing/2014/main" id="{F781D8D4-10EB-B8DE-E1C9-E85E8DC12C24}"/>
              </a:ext>
            </a:extLst>
          </p:cNvPr>
          <p:cNvSpPr txBox="1"/>
          <p:nvPr/>
        </p:nvSpPr>
        <p:spPr>
          <a:xfrm>
            <a:off x="728662" y="4138216"/>
            <a:ext cx="5392738" cy="1938992"/>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Aber genug der Vorrede – ich bin sicher, ihr seid nicht durch die Zeit gereist, um bloß zu plaudern.</a:t>
            </a:r>
          </a:p>
          <a:p>
            <a:r>
              <a:rPr lang="de-DE" sz="2000" i="1" dirty="0">
                <a:latin typeface="Garamond" panose="02020404030301010803" pitchFamily="18" charset="0"/>
                <a:cs typeface="Ebrima" panose="020F0502020204030204" pitchFamily="34" charset="0"/>
              </a:rPr>
              <a:t>Ich habe euch eine Herausforderung vorbereitet: betrachtet das beiliegende Material aufmerksam und findet mir 5 Zahlen. Diese werden euch einem weiteren Geheimnis meiner Geschichte näher bringen.</a:t>
            </a:r>
          </a:p>
        </p:txBody>
      </p:sp>
      <p:sp>
        <p:nvSpPr>
          <p:cNvPr id="7" name="Textfeld 6">
            <a:extLst>
              <a:ext uri="{FF2B5EF4-FFF2-40B4-BE49-F238E27FC236}">
                <a16:creationId xmlns:a16="http://schemas.microsoft.com/office/drawing/2014/main" id="{8E135542-917F-EF22-14C3-73C5CA36DB1C}"/>
              </a:ext>
            </a:extLst>
          </p:cNvPr>
          <p:cNvSpPr txBox="1"/>
          <p:nvPr/>
        </p:nvSpPr>
        <p:spPr>
          <a:xfrm>
            <a:off x="728662" y="6436122"/>
            <a:ext cx="5392738" cy="1015663"/>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Wenn ihr bereit seid: Beginnt. Und vergesst nicht, eure Beobachtungen im Logbuch festzuhalten – denn jeder große Gedanke beginnt mit einer Notiz.</a:t>
            </a:r>
          </a:p>
        </p:txBody>
      </p:sp>
    </p:spTree>
    <p:extLst>
      <p:ext uri="{BB962C8B-B14F-4D97-AF65-F5344CB8AC3E}">
        <p14:creationId xmlns:p14="http://schemas.microsoft.com/office/powerpoint/2010/main" val="324911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a:extLst>
            <a:ext uri="{FF2B5EF4-FFF2-40B4-BE49-F238E27FC236}">
              <a16:creationId xmlns:a16="http://schemas.microsoft.com/office/drawing/2014/main" id="{23F596EC-B209-3C51-9CE1-BB38D62CD76D}"/>
            </a:ext>
          </a:extLst>
        </p:cNvPr>
        <p:cNvGrpSpPr/>
        <p:nvPr/>
      </p:nvGrpSpPr>
      <p:grpSpPr>
        <a:xfrm>
          <a:off x="0" y="0"/>
          <a:ext cx="0" cy="0"/>
          <a:chOff x="0" y="0"/>
          <a:chExt cx="0" cy="0"/>
        </a:xfrm>
      </p:grpSpPr>
      <p:sp>
        <p:nvSpPr>
          <p:cNvPr id="4" name="Textfeld 3">
            <a:extLst>
              <a:ext uri="{FF2B5EF4-FFF2-40B4-BE49-F238E27FC236}">
                <a16:creationId xmlns:a16="http://schemas.microsoft.com/office/drawing/2014/main" id="{609EF266-E0CC-2250-802C-7B507B186E6D}"/>
              </a:ext>
            </a:extLst>
          </p:cNvPr>
          <p:cNvSpPr txBox="1"/>
          <p:nvPr/>
        </p:nvSpPr>
        <p:spPr>
          <a:xfrm>
            <a:off x="732631" y="1680317"/>
            <a:ext cx="5392738" cy="1938992"/>
          </a:xfrm>
          <a:prstGeom prst="rect">
            <a:avLst/>
          </a:prstGeom>
          <a:noFill/>
        </p:spPr>
        <p:txBody>
          <a:bodyPr wrap="square" rtlCol="0">
            <a:spAutoFit/>
          </a:bodyPr>
          <a:lstStyle/>
          <a:p>
            <a:pPr algn="ctr"/>
            <a:r>
              <a:rPr lang="de-DE" sz="2000" dirty="0">
                <a:latin typeface="Special Elite" panose="02000506000000020004" pitchFamily="2" charset="0"/>
                <a:cs typeface="Ebrima" panose="020F0502020204030204" pitchFamily="34" charset="0"/>
              </a:rPr>
              <a:t>00000 --&gt; 0</a:t>
            </a:r>
          </a:p>
          <a:p>
            <a:pPr algn="ctr"/>
            <a:r>
              <a:rPr lang="de-DE" sz="2000" dirty="0">
                <a:latin typeface="Special Elite" panose="02000506000000020004" pitchFamily="2" charset="0"/>
                <a:cs typeface="Ebrima" panose="020F0502020204030204" pitchFamily="34" charset="0"/>
              </a:rPr>
              <a:t>00001 --&gt; 1</a:t>
            </a:r>
          </a:p>
          <a:p>
            <a:pPr algn="ctr"/>
            <a:r>
              <a:rPr lang="de-DE" sz="2000" dirty="0">
                <a:latin typeface="Special Elite" panose="02000506000000020004" pitchFamily="2" charset="0"/>
                <a:cs typeface="Ebrima" panose="020F0502020204030204" pitchFamily="34" charset="0"/>
              </a:rPr>
              <a:t>00010 --&gt; 2</a:t>
            </a:r>
          </a:p>
          <a:p>
            <a:pPr algn="ctr"/>
            <a:r>
              <a:rPr lang="de-DE" sz="2000" dirty="0">
                <a:latin typeface="Special Elite" panose="02000506000000020004" pitchFamily="2" charset="0"/>
                <a:cs typeface="Ebrima" panose="020F0502020204030204" pitchFamily="34" charset="0"/>
              </a:rPr>
              <a:t>00011 --&gt; 3</a:t>
            </a:r>
          </a:p>
          <a:p>
            <a:pPr algn="ctr"/>
            <a:r>
              <a:rPr lang="de-DE" sz="2000" dirty="0">
                <a:latin typeface="Special Elite" panose="02000506000000020004" pitchFamily="2" charset="0"/>
                <a:cs typeface="Ebrima" panose="020F0502020204030204" pitchFamily="34" charset="0"/>
              </a:rPr>
              <a:t>00100 --&gt; 4</a:t>
            </a:r>
          </a:p>
          <a:p>
            <a:pPr algn="ctr"/>
            <a:r>
              <a:rPr lang="de-DE" sz="2000" dirty="0">
                <a:latin typeface="Special Elite" panose="02000506000000020004" pitchFamily="2" charset="0"/>
                <a:cs typeface="Ebrima" panose="020F0502020204030204" pitchFamily="34" charset="0"/>
              </a:rPr>
              <a:t>…</a:t>
            </a:r>
          </a:p>
        </p:txBody>
      </p:sp>
      <p:grpSp>
        <p:nvGrpSpPr>
          <p:cNvPr id="8" name="Gruppieren 7">
            <a:extLst>
              <a:ext uri="{FF2B5EF4-FFF2-40B4-BE49-F238E27FC236}">
                <a16:creationId xmlns:a16="http://schemas.microsoft.com/office/drawing/2014/main" id="{ADA40F9B-6A44-F617-65B5-C2190B9355E5}"/>
              </a:ext>
            </a:extLst>
          </p:cNvPr>
          <p:cNvGrpSpPr/>
          <p:nvPr/>
        </p:nvGrpSpPr>
        <p:grpSpPr>
          <a:xfrm>
            <a:off x="1743491" y="5565202"/>
            <a:ext cx="3371018" cy="2477601"/>
            <a:chOff x="732631" y="4119563"/>
            <a:chExt cx="3371018" cy="2477601"/>
          </a:xfrm>
        </p:grpSpPr>
        <p:sp>
          <p:nvSpPr>
            <p:cNvPr id="5" name="Textfeld 4">
              <a:extLst>
                <a:ext uri="{FF2B5EF4-FFF2-40B4-BE49-F238E27FC236}">
                  <a16:creationId xmlns:a16="http://schemas.microsoft.com/office/drawing/2014/main" id="{12DE6357-DB4B-657E-34D2-8B2A1AE46112}"/>
                </a:ext>
              </a:extLst>
            </p:cNvPr>
            <p:cNvSpPr txBox="1"/>
            <p:nvPr/>
          </p:nvSpPr>
          <p:spPr>
            <a:xfrm>
              <a:off x="732631" y="4119563"/>
              <a:ext cx="3371018" cy="2477601"/>
            </a:xfrm>
            <a:prstGeom prst="rect">
              <a:avLst/>
            </a:prstGeom>
            <a:noFill/>
          </p:spPr>
          <p:txBody>
            <a:bodyPr wrap="square" rtlCol="0">
              <a:spAutoFit/>
            </a:bodyPr>
            <a:lstStyle/>
            <a:p>
              <a:pPr marL="457200" indent="-457200" algn="ctr">
                <a:lnSpc>
                  <a:spcPct val="200000"/>
                </a:lnSpc>
                <a:buFont typeface="+mj-lt"/>
                <a:buAutoNum type="arabicPeriod"/>
              </a:pPr>
              <a:r>
                <a:rPr lang="de-DE" sz="2000" dirty="0">
                  <a:latin typeface="Special Elite" panose="02000506000000020004" pitchFamily="2" charset="0"/>
                  <a:cs typeface="Ebrima" panose="020F0502020204030204" pitchFamily="34" charset="0"/>
                </a:rPr>
                <a:t>☐ &lt; ☐ &lt; ☐ &lt; ☐ &lt; ☐</a:t>
              </a:r>
            </a:p>
            <a:p>
              <a:pPr marL="457200" indent="-457200" algn="ctr">
                <a:lnSpc>
                  <a:spcPct val="200000"/>
                </a:lnSpc>
                <a:buFont typeface="+mj-lt"/>
                <a:buAutoNum type="arabicPeriod"/>
              </a:pPr>
              <a:r>
                <a:rPr lang="de-DE" sz="2000" dirty="0">
                  <a:latin typeface="Special Elite" panose="02000506000000020004" pitchFamily="2" charset="0"/>
                  <a:cs typeface="Ebrima" panose="020F0502020204030204" pitchFamily="34" charset="0"/>
                </a:rPr>
                <a:t>☐ - ☐ + ☐ - ☐ + ☐ = ?</a:t>
              </a:r>
            </a:p>
            <a:p>
              <a:pPr>
                <a:lnSpc>
                  <a:spcPct val="200000"/>
                </a:lnSpc>
              </a:pPr>
              <a:r>
                <a:rPr lang="de-DE" sz="2000" dirty="0">
                  <a:latin typeface="Special Elite" panose="02000506000000020004" pitchFamily="2" charset="0"/>
                  <a:cs typeface="Ebrima" panose="020F0502020204030204" pitchFamily="34" charset="0"/>
                </a:rPr>
                <a:t>	    3.  ? --&gt; </a:t>
              </a:r>
            </a:p>
            <a:p>
              <a:pPr marL="457200" indent="-457200" algn="ctr">
                <a:lnSpc>
                  <a:spcPct val="200000"/>
                </a:lnSpc>
                <a:buFont typeface="+mj-lt"/>
                <a:buAutoNum type="arabicPeriod"/>
              </a:pPr>
              <a:endParaRPr lang="de-DE" sz="2000" dirty="0">
                <a:latin typeface="Special Elite" panose="02000506000000020004" pitchFamily="2" charset="0"/>
                <a:cs typeface="Ebrima" panose="020F0502020204030204" pitchFamily="34" charset="0"/>
              </a:endParaRPr>
            </a:p>
          </p:txBody>
        </p:sp>
        <p:pic>
          <p:nvPicPr>
            <p:cNvPr id="3" name="Grafik 2" descr="Umschlag Silhouette">
              <a:extLst>
                <a:ext uri="{FF2B5EF4-FFF2-40B4-BE49-F238E27FC236}">
                  <a16:creationId xmlns:a16="http://schemas.microsoft.com/office/drawing/2014/main" id="{DE308B1F-2386-8C1A-7BE6-B78145AAB44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2690417" y="5358363"/>
              <a:ext cx="733527" cy="733527"/>
            </a:xfrm>
            <a:prstGeom prst="rect">
              <a:avLst/>
            </a:prstGeom>
          </p:spPr>
        </p:pic>
      </p:grpSp>
    </p:spTree>
    <p:extLst>
      <p:ext uri="{BB962C8B-B14F-4D97-AF65-F5344CB8AC3E}">
        <p14:creationId xmlns:p14="http://schemas.microsoft.com/office/powerpoint/2010/main" val="297273822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B9AFC1FB-D677-F59A-38A9-4B69D658310D}"/>
            </a:ext>
          </a:extLst>
        </p:cNvPr>
        <p:cNvGrpSpPr/>
        <p:nvPr/>
      </p:nvGrpSpPr>
      <p:grpSpPr>
        <a:xfrm>
          <a:off x="0" y="0"/>
          <a:ext cx="0" cy="0"/>
          <a:chOff x="0" y="0"/>
          <a:chExt cx="0" cy="0"/>
        </a:xfrm>
      </p:grpSpPr>
      <p:sp>
        <p:nvSpPr>
          <p:cNvPr id="5" name="Textfeld 4">
            <a:extLst>
              <a:ext uri="{FF2B5EF4-FFF2-40B4-BE49-F238E27FC236}">
                <a16:creationId xmlns:a16="http://schemas.microsoft.com/office/drawing/2014/main" id="{DC183A0E-6CC2-7848-E5E1-DB13BA9DEF0F}"/>
              </a:ext>
            </a:extLst>
          </p:cNvPr>
          <p:cNvSpPr txBox="1"/>
          <p:nvPr/>
        </p:nvSpPr>
        <p:spPr>
          <a:xfrm>
            <a:off x="728662" y="1127334"/>
            <a:ext cx="5392738" cy="646331"/>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Ah, da habt ihr also meine Zahlen entschlüsselt. Sehr schön. Ich wusste, ihr würdet das Rätsel meistern.</a:t>
            </a:r>
          </a:p>
        </p:txBody>
      </p:sp>
      <p:sp>
        <p:nvSpPr>
          <p:cNvPr id="6" name="Textfeld 5">
            <a:extLst>
              <a:ext uri="{FF2B5EF4-FFF2-40B4-BE49-F238E27FC236}">
                <a16:creationId xmlns:a16="http://schemas.microsoft.com/office/drawing/2014/main" id="{5E2C4CC7-9504-3B37-F27C-D1070284837B}"/>
              </a:ext>
            </a:extLst>
          </p:cNvPr>
          <p:cNvSpPr txBox="1"/>
          <p:nvPr/>
        </p:nvSpPr>
        <p:spPr>
          <a:xfrm>
            <a:off x="728662" y="1918385"/>
            <a:ext cx="5392738" cy="646331"/>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Erlaubt mir, euch ein weiteres Stück meiner Geschichte zu offenbaren:</a:t>
            </a:r>
          </a:p>
        </p:txBody>
      </p:sp>
      <p:sp>
        <p:nvSpPr>
          <p:cNvPr id="7" name="Textfeld 6">
            <a:extLst>
              <a:ext uri="{FF2B5EF4-FFF2-40B4-BE49-F238E27FC236}">
                <a16:creationId xmlns:a16="http://schemas.microsoft.com/office/drawing/2014/main" id="{5DBDA98E-9FA6-BFB3-BD20-AEF185F7DD96}"/>
              </a:ext>
            </a:extLst>
          </p:cNvPr>
          <p:cNvSpPr txBox="1"/>
          <p:nvPr/>
        </p:nvSpPr>
        <p:spPr>
          <a:xfrm>
            <a:off x="728662" y="2709436"/>
            <a:ext cx="5392738" cy="1754326"/>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Schon als junges Mädchen faszinierten mich Zahlen, Muster – ja, selbst das Fliegen versuchte ich mit Berechnungen zu verstehen. Mein mathematischer Mentor, Charles Babbage, nannte mich oft „die Zauberin der Zahlen“. Seine Analytical Engine – ein wahrhaft großartiger Gedanke – inspirierte mich dazu, mehr zu sehen als nur Zahnräder und Rechenvorgänge.</a:t>
            </a:r>
          </a:p>
        </p:txBody>
      </p:sp>
      <p:sp>
        <p:nvSpPr>
          <p:cNvPr id="2" name="Textfeld 1">
            <a:extLst>
              <a:ext uri="{FF2B5EF4-FFF2-40B4-BE49-F238E27FC236}">
                <a16:creationId xmlns:a16="http://schemas.microsoft.com/office/drawing/2014/main" id="{1F41262D-3A1C-71D5-F3B8-17F34EC4BD35}"/>
              </a:ext>
            </a:extLst>
          </p:cNvPr>
          <p:cNvSpPr txBox="1"/>
          <p:nvPr/>
        </p:nvSpPr>
        <p:spPr>
          <a:xfrm>
            <a:off x="728662" y="4608482"/>
            <a:ext cx="5392738" cy="923330"/>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Ich erkannte, dass diese Maschine vielleicht eines Tages nicht nur rechnen, sondern auch Musik komponieren oder Gedichte analysieren könnte – eine völlig neue Art zu denken!</a:t>
            </a:r>
          </a:p>
        </p:txBody>
      </p:sp>
      <p:sp>
        <p:nvSpPr>
          <p:cNvPr id="3" name="Textfeld 2">
            <a:extLst>
              <a:ext uri="{FF2B5EF4-FFF2-40B4-BE49-F238E27FC236}">
                <a16:creationId xmlns:a16="http://schemas.microsoft.com/office/drawing/2014/main" id="{543F4B79-F8E2-0CC5-EC7F-08A3641603A2}"/>
              </a:ext>
            </a:extLst>
          </p:cNvPr>
          <p:cNvSpPr txBox="1"/>
          <p:nvPr/>
        </p:nvSpPr>
        <p:spPr>
          <a:xfrm>
            <a:off x="728662" y="5676532"/>
            <a:ext cx="5392738" cy="1477328"/>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Um dieses Potenzial zu zeigen, verfasste ich Anmerkungen, in denen ich einen Algorithmus beschrieb – Schritt für Schritt –, wie man die Engine dazu bringen könnte, Bernoulli-Zahlen zu berechnen. Manche sagen, das sei das erste Computerprogramm der Geschichte.</a:t>
            </a:r>
          </a:p>
        </p:txBody>
      </p:sp>
      <p:sp>
        <p:nvSpPr>
          <p:cNvPr id="8" name="Textfeld 7">
            <a:extLst>
              <a:ext uri="{FF2B5EF4-FFF2-40B4-BE49-F238E27FC236}">
                <a16:creationId xmlns:a16="http://schemas.microsoft.com/office/drawing/2014/main" id="{71E69000-4A8D-328E-8C61-B7161F80A64A}"/>
              </a:ext>
            </a:extLst>
          </p:cNvPr>
          <p:cNvSpPr txBox="1"/>
          <p:nvPr/>
        </p:nvSpPr>
        <p:spPr>
          <a:xfrm>
            <a:off x="728662" y="7298580"/>
            <a:ext cx="4097338" cy="1754326"/>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Wenn ihr begreift, was mich antrieb, dann seid ihr auf dem besten Weg, das Logbuch zu vollenden. Die richtigen Worte, richtig kombiniert, können selbst Maschinen zum Singen bringen. Betrachtet allein die Zahlen des Lösungswortes – sie werden euch weit führen.</a:t>
            </a:r>
          </a:p>
        </p:txBody>
      </p:sp>
    </p:spTree>
    <p:extLst>
      <p:ext uri="{BB962C8B-B14F-4D97-AF65-F5344CB8AC3E}">
        <p14:creationId xmlns:p14="http://schemas.microsoft.com/office/powerpoint/2010/main" val="19480333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a:extLst>
            <a:ext uri="{FF2B5EF4-FFF2-40B4-BE49-F238E27FC236}">
              <a16:creationId xmlns:a16="http://schemas.microsoft.com/office/drawing/2014/main" id="{D6C2E192-7909-4C4C-6A13-3C7EA41715A2}"/>
            </a:ext>
          </a:extLst>
        </p:cNvPr>
        <p:cNvGrpSpPr/>
        <p:nvPr/>
      </p:nvGrpSpPr>
      <p:grpSpPr>
        <a:xfrm>
          <a:off x="0" y="0"/>
          <a:ext cx="0" cy="0"/>
          <a:chOff x="0" y="0"/>
          <a:chExt cx="0" cy="0"/>
        </a:xfrm>
      </p:grpSpPr>
    </p:spTree>
    <p:extLst>
      <p:ext uri="{BB962C8B-B14F-4D97-AF65-F5344CB8AC3E}">
        <p14:creationId xmlns:p14="http://schemas.microsoft.com/office/powerpoint/2010/main" val="16501633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A429CC55-8A47-A92B-0BFE-A6189A17EBED}"/>
            </a:ext>
          </a:extLst>
        </p:cNvPr>
        <p:cNvGrpSpPr/>
        <p:nvPr/>
      </p:nvGrpSpPr>
      <p:grpSpPr>
        <a:xfrm>
          <a:off x="0" y="0"/>
          <a:ext cx="0" cy="0"/>
          <a:chOff x="0" y="0"/>
          <a:chExt cx="0" cy="0"/>
        </a:xfrm>
      </p:grpSpPr>
      <p:sp>
        <p:nvSpPr>
          <p:cNvPr id="4" name="Textfeld 3">
            <a:extLst>
              <a:ext uri="{FF2B5EF4-FFF2-40B4-BE49-F238E27FC236}">
                <a16:creationId xmlns:a16="http://schemas.microsoft.com/office/drawing/2014/main" id="{4B412097-09D3-13D3-62A8-4C04F8886DFE}"/>
              </a:ext>
            </a:extLst>
          </p:cNvPr>
          <p:cNvSpPr txBox="1"/>
          <p:nvPr/>
        </p:nvSpPr>
        <p:spPr>
          <a:xfrm>
            <a:off x="728662" y="1389063"/>
            <a:ext cx="5392738" cy="707886"/>
          </a:xfrm>
          <a:prstGeom prst="rect">
            <a:avLst/>
          </a:prstGeom>
          <a:noFill/>
        </p:spPr>
        <p:txBody>
          <a:bodyPr wrap="square" rtlCol="0">
            <a:spAutoFit/>
          </a:bodyPr>
          <a:lstStyle/>
          <a:p>
            <a:pPr algn="ctr"/>
            <a:r>
              <a:rPr lang="de-DE" sz="2000" b="1" i="1" dirty="0">
                <a:latin typeface="Garamond" panose="02020404030301010803" pitchFamily="18" charset="0"/>
                <a:cs typeface="Ebrima" panose="020F0502020204030204" pitchFamily="34" charset="0"/>
              </a:rPr>
              <a:t>Wie erfreulich, dass ihr den Weg zu mir gefunden habt.</a:t>
            </a:r>
          </a:p>
        </p:txBody>
      </p:sp>
      <p:sp>
        <p:nvSpPr>
          <p:cNvPr id="5" name="Textfeld 4">
            <a:extLst>
              <a:ext uri="{FF2B5EF4-FFF2-40B4-BE49-F238E27FC236}">
                <a16:creationId xmlns:a16="http://schemas.microsoft.com/office/drawing/2014/main" id="{E0F60441-F922-59A6-4354-7B41A8C408B0}"/>
              </a:ext>
            </a:extLst>
          </p:cNvPr>
          <p:cNvSpPr txBox="1"/>
          <p:nvPr/>
        </p:nvSpPr>
        <p:spPr>
          <a:xfrm>
            <a:off x="728662" y="2455863"/>
            <a:ext cx="5392738" cy="1938992"/>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Wir befinden uns im Jahre 1940, einer Zeit, die von Unsicherheit und Konflikten geprägt ist. Der Zweite Weltkrieg hält die Welt in </a:t>
            </a:r>
            <a:r>
              <a:rPr lang="de-DE" sz="2000" b="1" i="1" dirty="0">
                <a:latin typeface="Garamond" panose="02020404030301010803" pitchFamily="18" charset="0"/>
                <a:cs typeface="Ebrima" panose="020F0502020204030204" pitchFamily="34" charset="0"/>
              </a:rPr>
              <a:t>A</a:t>
            </a:r>
            <a:r>
              <a:rPr lang="de-DE" sz="2000" i="1" dirty="0">
                <a:latin typeface="Garamond" panose="02020404030301010803" pitchFamily="18" charset="0"/>
                <a:cs typeface="Ebrima" panose="020F0502020204030204" pitchFamily="34" charset="0"/>
              </a:rPr>
              <a:t>tem, und auch ich bin in </a:t>
            </a:r>
            <a:r>
              <a:rPr lang="de-DE" sz="2000" b="1" i="1" dirty="0">
                <a:latin typeface="Garamond" panose="02020404030301010803" pitchFamily="18" charset="0"/>
                <a:cs typeface="Ebrima" panose="020F0502020204030204" pitchFamily="34" charset="0"/>
              </a:rPr>
              <a:t>Auf</a:t>
            </a:r>
            <a:r>
              <a:rPr lang="de-DE" sz="2000" i="1" dirty="0">
                <a:latin typeface="Garamond" panose="02020404030301010803" pitchFamily="18" charset="0"/>
                <a:cs typeface="Ebrima" panose="020F0502020204030204" pitchFamily="34" charset="0"/>
              </a:rPr>
              <a:t>gaben involviert, deren </a:t>
            </a:r>
            <a:r>
              <a:rPr lang="de-DE" sz="2000" b="1" i="1" dirty="0">
                <a:latin typeface="Garamond" panose="02020404030301010803" pitchFamily="18" charset="0"/>
                <a:cs typeface="Ebrima" panose="020F0502020204030204" pitchFamily="34" charset="0"/>
              </a:rPr>
              <a:t>E</a:t>
            </a:r>
            <a:r>
              <a:rPr lang="de-DE" sz="2000" i="1" dirty="0">
                <a:latin typeface="Garamond" panose="02020404030301010803" pitchFamily="18" charset="0"/>
                <a:cs typeface="Ebrima" panose="020F0502020204030204" pitchFamily="34" charset="0"/>
              </a:rPr>
              <a:t>rgebnisse sich erst in der Zukunft vollends zei</a:t>
            </a:r>
            <a:r>
              <a:rPr lang="de-DE" sz="2000" b="1" i="1" dirty="0">
                <a:latin typeface="Garamond" panose="02020404030301010803" pitchFamily="18" charset="0"/>
                <a:cs typeface="Ebrima" panose="020F0502020204030204" pitchFamily="34" charset="0"/>
              </a:rPr>
              <a:t>g</a:t>
            </a:r>
            <a:r>
              <a:rPr lang="de-DE" sz="2000" i="1" dirty="0">
                <a:latin typeface="Garamond" panose="02020404030301010803" pitchFamily="18" charset="0"/>
                <a:cs typeface="Ebrima" panose="020F0502020204030204" pitchFamily="34" charset="0"/>
              </a:rPr>
              <a:t>en werden. </a:t>
            </a:r>
            <a:r>
              <a:rPr lang="de-DE" sz="2000" b="1" i="1" dirty="0">
                <a:latin typeface="Garamond" panose="02020404030301010803" pitchFamily="18" charset="0"/>
                <a:cs typeface="Ebrima" panose="020F0502020204030204" pitchFamily="34" charset="0"/>
              </a:rPr>
              <a:t>Über</a:t>
            </a:r>
            <a:r>
              <a:rPr lang="de-DE" sz="2000" i="1" dirty="0">
                <a:latin typeface="Garamond" panose="02020404030301010803" pitchFamily="18" charset="0"/>
                <a:cs typeface="Ebrima" panose="020F0502020204030204" pitchFamily="34" charset="0"/>
              </a:rPr>
              <a:t> die Ein</a:t>
            </a:r>
            <a:r>
              <a:rPr lang="de-DE" sz="2000" b="1" i="1" dirty="0">
                <a:latin typeface="Garamond" panose="02020404030301010803" pitchFamily="18" charset="0"/>
                <a:cs typeface="Ebrima" panose="020F0502020204030204" pitchFamily="34" charset="0"/>
              </a:rPr>
              <a:t>z</a:t>
            </a:r>
            <a:r>
              <a:rPr lang="de-DE" sz="2000" i="1" dirty="0">
                <a:latin typeface="Garamond" panose="02020404030301010803" pitchFamily="18" charset="0"/>
                <a:cs typeface="Ebrima" panose="020F0502020204030204" pitchFamily="34" charset="0"/>
              </a:rPr>
              <a:t>elheiten kann ich im Moment nur Andeutungen machen.</a:t>
            </a:r>
          </a:p>
        </p:txBody>
      </p:sp>
      <p:sp>
        <p:nvSpPr>
          <p:cNvPr id="6" name="Textfeld 5">
            <a:extLst>
              <a:ext uri="{FF2B5EF4-FFF2-40B4-BE49-F238E27FC236}">
                <a16:creationId xmlns:a16="http://schemas.microsoft.com/office/drawing/2014/main" id="{099D3528-C92D-D3DF-AD50-DD2D14E84B62}"/>
              </a:ext>
            </a:extLst>
          </p:cNvPr>
          <p:cNvSpPr txBox="1"/>
          <p:nvPr/>
        </p:nvSpPr>
        <p:spPr>
          <a:xfrm>
            <a:off x="728662" y="4753769"/>
            <a:ext cx="5392738" cy="1938992"/>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Da meine Zeit begrenzt ist, habe ich euch Hinweise und Materialien hinterlassen, doch scheinen einige dieser Informationen auf rätselhafte Weise abhandengekommen zu sein. Es liegt nun an euch, durch logisches Denken und das Lösen der gestellten Aufgaben die verlorenen Informationen wieder ans Licht zu </a:t>
            </a:r>
            <a:r>
              <a:rPr lang="de-DE" sz="2000" b="1" i="1" dirty="0">
                <a:latin typeface="Garamond" panose="02020404030301010803" pitchFamily="18" charset="0"/>
                <a:cs typeface="Ebrima" panose="020F0502020204030204" pitchFamily="34" charset="0"/>
              </a:rPr>
              <a:t>b</a:t>
            </a:r>
            <a:r>
              <a:rPr lang="de-DE" sz="2000" i="1" dirty="0">
                <a:latin typeface="Garamond" panose="02020404030301010803" pitchFamily="18" charset="0"/>
                <a:cs typeface="Ebrima" panose="020F0502020204030204" pitchFamily="34" charset="0"/>
              </a:rPr>
              <a:t>ringen.</a:t>
            </a:r>
          </a:p>
        </p:txBody>
      </p:sp>
      <p:sp>
        <p:nvSpPr>
          <p:cNvPr id="7" name="Textfeld 6">
            <a:extLst>
              <a:ext uri="{FF2B5EF4-FFF2-40B4-BE49-F238E27FC236}">
                <a16:creationId xmlns:a16="http://schemas.microsoft.com/office/drawing/2014/main" id="{141B24E5-AAAD-568D-B69C-AD456945CDA6}"/>
              </a:ext>
            </a:extLst>
          </p:cNvPr>
          <p:cNvSpPr txBox="1"/>
          <p:nvPr/>
        </p:nvSpPr>
        <p:spPr>
          <a:xfrm>
            <a:off x="728662" y="7051675"/>
            <a:ext cx="5392738" cy="1015663"/>
          </a:xfrm>
          <a:prstGeom prst="rect">
            <a:avLst/>
          </a:prstGeom>
          <a:noFill/>
        </p:spPr>
        <p:txBody>
          <a:bodyPr wrap="square" rtlCol="0">
            <a:spAutoFit/>
          </a:bodyPr>
          <a:lstStyle/>
          <a:p>
            <a:r>
              <a:rPr lang="de-DE" sz="2000" i="1" dirty="0">
                <a:latin typeface="Garamond" panose="02020404030301010803" pitchFamily="18" charset="0"/>
                <a:cs typeface="Ebrima" panose="020F0502020204030204" pitchFamily="34" charset="0"/>
              </a:rPr>
              <a:t>Ich bin gespannt, ob es euch gelingt, </a:t>
            </a:r>
            <a:r>
              <a:rPr lang="de-DE" sz="2000" b="1" i="1" dirty="0">
                <a:latin typeface="Garamond" panose="02020404030301010803" pitchFamily="18" charset="0"/>
                <a:cs typeface="Ebrima" panose="020F0502020204030204" pitchFamily="34" charset="0"/>
              </a:rPr>
              <a:t>unter</a:t>
            </a:r>
            <a:r>
              <a:rPr lang="de-DE" sz="2000" i="1" dirty="0">
                <a:latin typeface="Garamond" panose="02020404030301010803" pitchFamily="18" charset="0"/>
                <a:cs typeface="Ebrima" panose="020F0502020204030204" pitchFamily="34" charset="0"/>
              </a:rPr>
              <a:t> diesen Bedingungen das Rätsel zu löse</a:t>
            </a:r>
            <a:r>
              <a:rPr lang="de-DE" sz="2000" b="1" i="1" dirty="0">
                <a:latin typeface="Garamond" panose="02020404030301010803" pitchFamily="18" charset="0"/>
                <a:cs typeface="Ebrima" panose="020F0502020204030204" pitchFamily="34" charset="0"/>
              </a:rPr>
              <a:t>n</a:t>
            </a:r>
            <a:r>
              <a:rPr lang="de-DE" sz="2000" i="1" dirty="0">
                <a:latin typeface="Garamond" panose="02020404030301010803" pitchFamily="18" charset="0"/>
                <a:cs typeface="Ebrima" panose="020F0502020204030204" pitchFamily="34" charset="0"/>
              </a:rPr>
              <a:t>. Viel Erfolg bei eurer Suche!</a:t>
            </a:r>
          </a:p>
        </p:txBody>
      </p:sp>
      <p:sp>
        <p:nvSpPr>
          <p:cNvPr id="2" name="Textfeld 1">
            <a:extLst>
              <a:ext uri="{FF2B5EF4-FFF2-40B4-BE49-F238E27FC236}">
                <a16:creationId xmlns:a16="http://schemas.microsoft.com/office/drawing/2014/main" id="{94919DEA-35CC-0312-D7E6-EA00749D564B}"/>
              </a:ext>
            </a:extLst>
          </p:cNvPr>
          <p:cNvSpPr txBox="1"/>
          <p:nvPr/>
        </p:nvSpPr>
        <p:spPr>
          <a:xfrm>
            <a:off x="728662" y="8426252"/>
            <a:ext cx="5392738" cy="400110"/>
          </a:xfrm>
          <a:prstGeom prst="rect">
            <a:avLst/>
          </a:prstGeom>
          <a:noFill/>
        </p:spPr>
        <p:txBody>
          <a:bodyPr wrap="square" rtlCol="0">
            <a:spAutoFit/>
          </a:bodyPr>
          <a:lstStyle/>
          <a:p>
            <a:r>
              <a:rPr lang="de-DE" sz="2000" b="1" i="1" dirty="0">
                <a:latin typeface="Lucida Calligraphy" panose="03010101010101010101" pitchFamily="66" charset="77"/>
                <a:cs typeface="Ebrima" panose="020F0502020204030204" pitchFamily="34" charset="0"/>
              </a:rPr>
              <a:t>Alan Turing</a:t>
            </a:r>
          </a:p>
        </p:txBody>
      </p:sp>
    </p:spTree>
    <p:extLst>
      <p:ext uri="{BB962C8B-B14F-4D97-AF65-F5344CB8AC3E}">
        <p14:creationId xmlns:p14="http://schemas.microsoft.com/office/powerpoint/2010/main" val="41471225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2000" b="-2000"/>
          </a:stretch>
        </a:blipFill>
        <a:effectLst/>
      </p:bgPr>
    </p:bg>
    <p:spTree>
      <p:nvGrpSpPr>
        <p:cNvPr id="1" name="">
          <a:extLst>
            <a:ext uri="{FF2B5EF4-FFF2-40B4-BE49-F238E27FC236}">
              <a16:creationId xmlns:a16="http://schemas.microsoft.com/office/drawing/2014/main" id="{DD2BF71E-A141-66F9-0225-A820597AF2C7}"/>
            </a:ext>
          </a:extLst>
        </p:cNvPr>
        <p:cNvGrpSpPr/>
        <p:nvPr/>
      </p:nvGrpSpPr>
      <p:grpSpPr>
        <a:xfrm>
          <a:off x="0" y="0"/>
          <a:ext cx="0" cy="0"/>
          <a:chOff x="0" y="0"/>
          <a:chExt cx="0" cy="0"/>
        </a:xfrm>
      </p:grpSpPr>
      <p:sp>
        <p:nvSpPr>
          <p:cNvPr id="2" name="Textfeld 1">
            <a:extLst>
              <a:ext uri="{FF2B5EF4-FFF2-40B4-BE49-F238E27FC236}">
                <a16:creationId xmlns:a16="http://schemas.microsoft.com/office/drawing/2014/main" id="{25730636-D88B-C216-2A61-62963E9A4A53}"/>
              </a:ext>
            </a:extLst>
          </p:cNvPr>
          <p:cNvSpPr txBox="1"/>
          <p:nvPr/>
        </p:nvSpPr>
        <p:spPr>
          <a:xfrm>
            <a:off x="732631" y="4599057"/>
            <a:ext cx="5392738" cy="369332"/>
          </a:xfrm>
          <a:prstGeom prst="rect">
            <a:avLst/>
          </a:prstGeom>
          <a:noFill/>
        </p:spPr>
        <p:txBody>
          <a:bodyPr wrap="square" rtlCol="0">
            <a:spAutoFit/>
          </a:bodyPr>
          <a:lstStyle/>
          <a:p>
            <a:pPr algn="ctr"/>
            <a:r>
              <a:rPr lang="de-DE" dirty="0" err="1">
                <a:latin typeface="Special Elite" panose="02000506000000020004" pitchFamily="2" charset="0"/>
              </a:rPr>
              <a:t>Btxc</a:t>
            </a:r>
            <a:r>
              <a:rPr lang="de-DE" dirty="0">
                <a:latin typeface="Special Elite" panose="02000506000000020004" pitchFamily="2" charset="0"/>
              </a:rPr>
              <a:t> </a:t>
            </a:r>
            <a:r>
              <a:rPr lang="de-DE" dirty="0" err="1">
                <a:latin typeface="Special Elite" panose="02000506000000020004" pitchFamily="2" charset="0"/>
              </a:rPr>
              <a:t>Vtwtxbcxh</a:t>
            </a:r>
            <a:r>
              <a:rPr lang="de-DE" dirty="0">
                <a:latin typeface="Special Elite" panose="02000506000000020004" pitchFamily="2" charset="0"/>
              </a:rPr>
              <a:t> </a:t>
            </a:r>
            <a:r>
              <a:rPr lang="de-DE" dirty="0" err="1">
                <a:latin typeface="Special Elite" panose="02000506000000020004" pitchFamily="2" charset="0"/>
              </a:rPr>
              <a:t>uxcsti</a:t>
            </a:r>
            <a:r>
              <a:rPr lang="de-DE" dirty="0">
                <a:latin typeface="Special Elite" panose="02000506000000020004" pitchFamily="2" charset="0"/>
              </a:rPr>
              <a:t> </a:t>
            </a:r>
            <a:r>
              <a:rPr lang="de-DE" dirty="0" err="1">
                <a:latin typeface="Special Elite" panose="02000506000000020004" pitchFamily="2" charset="0"/>
              </a:rPr>
              <a:t>xwg</a:t>
            </a:r>
            <a:r>
              <a:rPr lang="de-DE" dirty="0">
                <a:latin typeface="Special Elite" panose="02000506000000020004" pitchFamily="2" charset="0"/>
              </a:rPr>
              <a:t> </a:t>
            </a:r>
            <a:r>
              <a:rPr lang="de-DE" dirty="0" err="1">
                <a:latin typeface="Special Elite" panose="02000506000000020004" pitchFamily="2" charset="0"/>
              </a:rPr>
              <a:t>bxi</a:t>
            </a:r>
            <a:r>
              <a:rPr lang="de-DE" dirty="0">
                <a:latin typeface="Special Elite" panose="02000506000000020004" pitchFamily="2" charset="0"/>
              </a:rPr>
              <a:t> </a:t>
            </a:r>
            <a:r>
              <a:rPr lang="de-DE" dirty="0" err="1">
                <a:latin typeface="Special Elite" panose="02000506000000020004" pitchFamily="2" charset="0"/>
              </a:rPr>
              <a:t>stb</a:t>
            </a:r>
            <a:r>
              <a:rPr lang="de-DE" dirty="0">
                <a:latin typeface="Special Elite" panose="02000506000000020004" pitchFamily="2" charset="0"/>
              </a:rPr>
              <a:t> FG-</a:t>
            </a:r>
            <a:r>
              <a:rPr lang="de-DE" dirty="0" err="1">
                <a:latin typeface="Special Elite" panose="02000506000000020004" pitchFamily="2" charset="0"/>
              </a:rPr>
              <a:t>Rdst</a:t>
            </a:r>
            <a:r>
              <a:rPr lang="de-DE" dirty="0">
                <a:latin typeface="Special Elite" panose="02000506000000020004" pitchFamily="2" charset="0"/>
              </a:rPr>
              <a:t>!</a:t>
            </a:r>
          </a:p>
        </p:txBody>
      </p:sp>
    </p:spTree>
    <p:extLst>
      <p:ext uri="{BB962C8B-B14F-4D97-AF65-F5344CB8AC3E}">
        <p14:creationId xmlns:p14="http://schemas.microsoft.com/office/powerpoint/2010/main" val="31375011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a:extLst>
            <a:ext uri="{FF2B5EF4-FFF2-40B4-BE49-F238E27FC236}">
              <a16:creationId xmlns:a16="http://schemas.microsoft.com/office/drawing/2014/main" id="{61E912F7-BBA8-0EF7-3799-5E6DF07A190D}"/>
            </a:ext>
          </a:extLst>
        </p:cNvPr>
        <p:cNvGrpSpPr/>
        <p:nvPr/>
      </p:nvGrpSpPr>
      <p:grpSpPr>
        <a:xfrm>
          <a:off x="0" y="0"/>
          <a:ext cx="0" cy="0"/>
          <a:chOff x="0" y="0"/>
          <a:chExt cx="0" cy="0"/>
        </a:xfrm>
      </p:grpSpPr>
      <p:sp>
        <p:nvSpPr>
          <p:cNvPr id="5" name="Textfeld 4">
            <a:extLst>
              <a:ext uri="{FF2B5EF4-FFF2-40B4-BE49-F238E27FC236}">
                <a16:creationId xmlns:a16="http://schemas.microsoft.com/office/drawing/2014/main" id="{2180CEB0-CFF3-7237-C812-FDFA3755883E}"/>
              </a:ext>
            </a:extLst>
          </p:cNvPr>
          <p:cNvSpPr txBox="1"/>
          <p:nvPr/>
        </p:nvSpPr>
        <p:spPr>
          <a:xfrm>
            <a:off x="732631" y="1129316"/>
            <a:ext cx="5392738" cy="923330"/>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Da mir die Zeit knapp bemessen ist, habe ich euch hier noch einige zusätzliche Informationen über meine Arbeit notiert – ich hörte, sie könnten von Bedeutung sein, um diese Zeitreise zu vollenden.</a:t>
            </a:r>
          </a:p>
        </p:txBody>
      </p:sp>
      <p:sp>
        <p:nvSpPr>
          <p:cNvPr id="7" name="Textfeld 6">
            <a:extLst>
              <a:ext uri="{FF2B5EF4-FFF2-40B4-BE49-F238E27FC236}">
                <a16:creationId xmlns:a16="http://schemas.microsoft.com/office/drawing/2014/main" id="{740EDA93-D2C6-917F-CFAB-04AB2128BDBD}"/>
              </a:ext>
            </a:extLst>
          </p:cNvPr>
          <p:cNvSpPr txBox="1"/>
          <p:nvPr/>
        </p:nvSpPr>
        <p:spPr>
          <a:xfrm>
            <a:off x="732631" y="2150587"/>
            <a:ext cx="5392738" cy="1754326"/>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Gegenwärtig arbeite ich gemeinsam mit einem engagierten Team an der Entzifferung der Enigma. Diese Maschine ermöglicht es den Deutschen, ihre Nachrichten zu verschlüsseln. Unsere Hoffnung ist es, durch das Brechen dieses Codes einen entscheidenden Beitrag zur Beendigung des Krieges zu leisten. Es bleibt zu hoffen, dass aus solchen Anstrengungen eines Tages Frieden erwächst.</a:t>
            </a:r>
          </a:p>
        </p:txBody>
      </p:sp>
      <p:sp>
        <p:nvSpPr>
          <p:cNvPr id="2" name="Textfeld 1">
            <a:extLst>
              <a:ext uri="{FF2B5EF4-FFF2-40B4-BE49-F238E27FC236}">
                <a16:creationId xmlns:a16="http://schemas.microsoft.com/office/drawing/2014/main" id="{E9F09260-9CD9-7A02-5585-15C7D8BA3836}"/>
              </a:ext>
            </a:extLst>
          </p:cNvPr>
          <p:cNvSpPr txBox="1"/>
          <p:nvPr/>
        </p:nvSpPr>
        <p:spPr>
          <a:xfrm>
            <a:off x="732631" y="5852778"/>
            <a:ext cx="5392738" cy="2308324"/>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Vielleicht interessiert euch, dass meine Überlegungen über die Fähigkeiten von Maschinen in der Zukunft weitergeführt wurden. Der sogenannte Turing-Test dient dazu, zu prüfen, ob eine Maschine in der Lage ist, menschliches Verhalten überzeugend nachzuahmen. Ebenso bildet das Konzept der Turing-Maschine einen Grundstein für das Verständnis moderner Computer – sie zeigt, wie Rechenprozesse formal beschrieben und ausgeführt werden können.</a:t>
            </a:r>
          </a:p>
        </p:txBody>
      </p:sp>
      <p:sp>
        <p:nvSpPr>
          <p:cNvPr id="8" name="Textfeld 7">
            <a:extLst>
              <a:ext uri="{FF2B5EF4-FFF2-40B4-BE49-F238E27FC236}">
                <a16:creationId xmlns:a16="http://schemas.microsoft.com/office/drawing/2014/main" id="{BCB74544-6D6A-B989-1271-BBC6299D3562}"/>
              </a:ext>
            </a:extLst>
          </p:cNvPr>
          <p:cNvSpPr txBox="1"/>
          <p:nvPr/>
        </p:nvSpPr>
        <p:spPr>
          <a:xfrm>
            <a:off x="732631" y="8257872"/>
            <a:ext cx="4199133" cy="923330"/>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Ich wünsche euch viel Erfolg auf eurer weiteren Reise durch die Zeit. Möge euch Neugier und Entdeckergeist begleiten!</a:t>
            </a:r>
          </a:p>
        </p:txBody>
      </p:sp>
      <p:sp>
        <p:nvSpPr>
          <p:cNvPr id="4" name="Rechteck 3">
            <a:extLst>
              <a:ext uri="{FF2B5EF4-FFF2-40B4-BE49-F238E27FC236}">
                <a16:creationId xmlns:a16="http://schemas.microsoft.com/office/drawing/2014/main" id="{B8A5A4A0-4297-99A1-C258-7BD70ECEA0AC}"/>
              </a:ext>
            </a:extLst>
          </p:cNvPr>
          <p:cNvSpPr>
            <a:spLocks/>
          </p:cNvSpPr>
          <p:nvPr/>
        </p:nvSpPr>
        <p:spPr>
          <a:xfrm rot="21840000">
            <a:off x="4801329" y="135465"/>
            <a:ext cx="1585019" cy="1064532"/>
          </a:xfrm>
          <a:prstGeom prst="rect">
            <a:avLst/>
          </a:prstGeom>
          <a:solidFill>
            <a:srgbClr val="FFFAB5"/>
          </a:solidFill>
          <a:ln w="9525">
            <a:solidFill>
              <a:srgbClr val="E6E2A4"/>
            </a:solidFill>
          </a:ln>
          <a:effectLst>
            <a:outerShdw blurRad="50800" dist="38100" dir="6600000" sx="103000" sy="103000" algn="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normAutofit/>
          </a:bodyPr>
          <a:lstStyle/>
          <a:p>
            <a:pPr algn="ctr"/>
            <a:r>
              <a:rPr lang="de-DE" i="1" dirty="0">
                <a:solidFill>
                  <a:schemeClr val="accent1">
                    <a:lumMod val="75000"/>
                  </a:schemeClr>
                </a:solidFill>
                <a:latin typeface="Garamond" panose="02020404030301010803" pitchFamily="18" charset="0"/>
              </a:rPr>
              <a:t>für die Zeitreisegruppe</a:t>
            </a:r>
          </a:p>
        </p:txBody>
      </p:sp>
      <p:sp>
        <p:nvSpPr>
          <p:cNvPr id="3" name="Textfeld 2">
            <a:extLst>
              <a:ext uri="{FF2B5EF4-FFF2-40B4-BE49-F238E27FC236}">
                <a16:creationId xmlns:a16="http://schemas.microsoft.com/office/drawing/2014/main" id="{C3199C4A-A49F-4EAE-BA3E-8017A7C6B23C}"/>
              </a:ext>
            </a:extLst>
          </p:cNvPr>
          <p:cNvSpPr txBox="1"/>
          <p:nvPr/>
        </p:nvSpPr>
        <p:spPr>
          <a:xfrm>
            <a:off x="732631" y="4001683"/>
            <a:ext cx="5392738" cy="1754326"/>
          </a:xfrm>
          <a:prstGeom prst="rect">
            <a:avLst/>
          </a:prstGeom>
          <a:noFill/>
        </p:spPr>
        <p:txBody>
          <a:bodyPr wrap="square" rtlCol="0">
            <a:spAutoFit/>
          </a:bodyPr>
          <a:lstStyle/>
          <a:p>
            <a:r>
              <a:rPr lang="de-DE" i="1" dirty="0">
                <a:latin typeface="Garamond" panose="02020404030301010803" pitchFamily="18" charset="0"/>
                <a:cs typeface="Ebrima" panose="020F0502020204030204" pitchFamily="34" charset="0"/>
              </a:rPr>
              <a:t>Im Gegensatz zu eurer Aufgabe, bei der sich das Verschlüsselungsalphabet nach dem Entschlüsseln eines Satzes verändert hat, wird bei der Enigma der Schlüssel bereits nach jedem einzelnen Buchstaben neu berechnet – ein entscheidender Grund, warum die Entzifferung dieser Maschine eine so große Herausforderung darstellt.</a:t>
            </a:r>
          </a:p>
        </p:txBody>
      </p:sp>
    </p:spTree>
    <p:extLst>
      <p:ext uri="{BB962C8B-B14F-4D97-AF65-F5344CB8AC3E}">
        <p14:creationId xmlns:p14="http://schemas.microsoft.com/office/powerpoint/2010/main" val="1250161934"/>
      </p:ext>
    </p:extLst>
  </p:cSld>
  <p:clrMapOvr>
    <a:masterClrMapping/>
  </p:clrMapOvr>
</p:sld>
</file>

<file path=ppt/theme/theme1.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FFFAB5"/>
        </a:solidFill>
        <a:ln w="9525">
          <a:solidFill>
            <a:srgbClr val="E6E2A4"/>
          </a:solidFill>
        </a:ln>
        <a:effectLst>
          <a:outerShdw blurRad="50800" dist="38100" dir="6600000" sx="103000" sy="103000" algn="tr" rotWithShape="0">
            <a:prstClr val="black">
              <a:alpha val="40000"/>
            </a:prstClr>
          </a:outerShdw>
        </a:effectLst>
      </a:spPr>
      <a:bodyPr rtlCol="0" anchor="ctr">
        <a:normAutofit/>
      </a:bodyPr>
      <a:lstStyle>
        <a:defPPr algn="ctr">
          <a:defRPr i="1" dirty="0" smtClean="0">
            <a:solidFill>
              <a:schemeClr val="accent1">
                <a:lumMod val="75000"/>
              </a:schemeClr>
            </a:solidFill>
            <a:latin typeface="Garamond" panose="02020404030301010803" pitchFamily="18" charset="0"/>
          </a:defRPr>
        </a:defPPr>
      </a:lstStyle>
      <a:style>
        <a:lnRef idx="2">
          <a:schemeClr val="accent1">
            <a:shade val="15000"/>
          </a:schemeClr>
        </a:lnRef>
        <a:fillRef idx="1">
          <a:schemeClr val="accent1"/>
        </a:fillRef>
        <a:effectRef idx="0">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1645</Words>
  <Application>Microsoft Macintosh PowerPoint</Application>
  <PresentationFormat>A4-Papier (210 x 297 mm)</PresentationFormat>
  <Paragraphs>63</Paragraphs>
  <Slides>18</Slides>
  <Notes>0</Notes>
  <HiddenSlides>0</HiddenSlides>
  <MMClips>0</MMClips>
  <ScaleCrop>false</ScaleCrop>
  <HeadingPairs>
    <vt:vector size="6" baseType="variant">
      <vt:variant>
        <vt:lpstr>Verwendete Schriftarten</vt:lpstr>
      </vt:variant>
      <vt:variant>
        <vt:i4>6</vt:i4>
      </vt:variant>
      <vt:variant>
        <vt:lpstr>Design</vt:lpstr>
      </vt:variant>
      <vt:variant>
        <vt:i4>1</vt:i4>
      </vt:variant>
      <vt:variant>
        <vt:lpstr>Folientitel</vt:lpstr>
      </vt:variant>
      <vt:variant>
        <vt:i4>18</vt:i4>
      </vt:variant>
    </vt:vector>
  </HeadingPairs>
  <TitlesOfParts>
    <vt:vector size="25" baseType="lpstr">
      <vt:lpstr>Aptos</vt:lpstr>
      <vt:lpstr>Aptos Display</vt:lpstr>
      <vt:lpstr>Arial</vt:lpstr>
      <vt:lpstr>Garamond</vt:lpstr>
      <vt:lpstr>Lucida Calligraphy</vt:lpstr>
      <vt:lpstr>Special Elite</vt:lpstr>
      <vt:lpstr>Office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Csury, Charlotte</dc:creator>
  <cp:lastModifiedBy>Csury, Charlotte</cp:lastModifiedBy>
  <cp:revision>24</cp:revision>
  <dcterms:created xsi:type="dcterms:W3CDTF">2025-09-10T11:42:44Z</dcterms:created>
  <dcterms:modified xsi:type="dcterms:W3CDTF">2025-09-26T13:37:23Z</dcterms:modified>
</cp:coreProperties>
</file>

<file path=docProps/thumbnail.jpeg>
</file>